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61" r:id="rId5"/>
    <p:sldId id="273" r:id="rId6"/>
    <p:sldId id="260" r:id="rId7"/>
    <p:sldId id="263" r:id="rId8"/>
    <p:sldId id="262" r:id="rId9"/>
    <p:sldId id="264" r:id="rId10"/>
    <p:sldId id="270" r:id="rId11"/>
    <p:sldId id="268" r:id="rId12"/>
    <p:sldId id="271" r:id="rId13"/>
    <p:sldId id="269" r:id="rId14"/>
    <p:sldId id="272" r:id="rId15"/>
    <p:sldId id="259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1:09:21.132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673 696,'-24'4,"1"0,0 2,0 1,0 0,1 2,0 0,1 2,0 0,0 2,1 0,-11 11,-26 13,49-34,0 1,0 1,1 0,0 0,0 0,0 1,1-1,0 2,0-1,0 1,1 0,0 0,0 0,1 1,0 0,0 0,1 0,0 0,0 0,-1 8,-69 170,-46 146,108-282,2 0,2 1,3-1,2 1,2 0,5 33,-2 41,-4-69,0-35,0 0,1 0,1 0,1 0,1 0,1 0,1 0,5 13,75 195,-81-222,0 1,1-1,-1 0,1 0,1 0,-1-1,1 1,0-1,1-1,-1 1,1-1,0 0,1-1,-1 0,1 0,0 0,0-1,0 0,0-1,0 0,1 0,-1-1,1 0,-1 0,1-1,-1 0,1-1,0 0,-1 0,0-1,1 0,-1 0,0-1,7-3,-7 1,-1-1,0-1,0 1,0-1,-1 0,0-1,0 1,-1-1,0 0,0-1,-1 1,0-1,-1 0,0 0,0 0,-1 0,0-1,0 1,-1-1,-1 1,1-1,-2 1,1-1,-1 1,-1-1,0 1,0 0,-2-6,1-26,0-918,4 942,2-1,0 1,1-1,1 1,0 0,1 1,1 0,1 0,1-2,28-70,-34 75,0 1,1 0,1 1,0-1,0 1,1 0,1 0,0 0,0 1,1 0,0 1,1 0,0 0,0 1,6-4,162-103,-174 113,0 1,0-1,-1 0,1 0,0 0,-1 0,1-1,-1 1,0-1,0 0,0 1,0-1,0 0,0 0,-1 0,0 0,1-1,-1 1,0 0,-1 0,1-1,-1 1,1 0,-1-1,0 1,0-1,0 1,-1 0,1-1,-1 1,0 0,0-1,0 1,0 0,-1 0,1 0,-1 0,0 0,0 0,0 0,0 1,0-1,-1 1,1 0,-1-1,1 1,-1 0,0 0,0 1,0-1,-1 0,-88-52,66 40</inkml:trace>
  <inkml:trace contextRef="#ctx0" brushRef="#br0" timeOffset="2312.99">673 586,'0'-481,"-1"478,1-1,-1 0,1 0,0 1,0-1,0 0,1 0,-1 1,1-1,0 0,0 1,0-1,1 1,-1-1,1 1,0 0,0-1,0 1,0 0,0 0,1 0,-1 1,1-1,0 1,0-1,0 1,0 0,0 0,1 0,-1 1,0-1,1 1,0 0,-1 0,1 0,0 0,-1 0,1 1,0 0,0 0,-1 0,1 0,0 0,1 1,25 4,-1 2,1 1,-2 0,1 3,-1 0,-1 2,0 1,-1 0,0 3,16 13,-32-22,0 1,0-1,-1 2,-1-1,1 1,-2 1,1 0,-1 0,-1 0,0 0,-1 1,0 0,-1 1,0-1,-1 1,0-1,-1 1,0 0,-1 0,-1 0,0 0,-1 0,-1 7,-2-13,-1-1,0 1,0-1,0-1,0 1,-1-1,0 1,0-2,-1 1,1-1,-1 0,0 0,0-1,-1 0,1 0,0-1,-1 0,0 0,1 0,-1-1,0-1,-1 1,-39 11,-76 15,95-24</inkml:trace>
  <inkml:trace contextRef="#ctx0" brushRef="#br0" timeOffset="5176.86">47 2684,'-2'1,"1"0,-1 0,1 0,-1 1,1-1,0 0,-1 1,1-1,0 1,0-1,0 1,0-1,0 1,0 0,0-1,1 1,-1 0,1 0,-1 0,1-1,0 1,0 0,0 0,0 0,0 0,0 0,0 0,0-1,1 1,-1 0,1 0,0 0,-1-1,1 1,0 0,0-1,0 1,0-1,0 1,0-1,1 1,-1-1,0 0,2 2,143 111,-127-96,-1 0,-1 2,-1 0,0 1,-2 0,0 1,-2 1,0 0,-2 1,0 0,-2 0,-1 1,0 0,-2 0,-1 1,-1 0,-2 0,0 19,-1-42,-1-1,-1 0,1 1,1-1,-1 1,0-1,0 1,1 0,0-1,-1 1,1 0,0-1,0 1,1-1,-1 1,0 0,1-1,0 1,0-1,-1 1,1-1,1 1,-1-1,0 0,1 1,-1-1,1 0,-1 0,1 0,0 0,0 0,0-1,0 1,0-1,1 1,-1-1,0 0,1 0,-1 0,1 0,-1 0,1 0,-1-1,1 1,0-1,-1 0,1 1,-1-1,1-1,0 1,-1 0,1-1,1 1,146-107,33-66,-180 169,1 0,-1 0,0-1,-1 0,1 1,-1-1,0 0,0 0,0-1,0 1,-1 0,0 0,0-1,-1 1,0-1,0 1,0-1,0 1,-1 0,0-1,0 1,0 0,-1 0,0-1,0 1,0 0,0 1,-1-1,0 0,0 1,0-1,-1 1,1 0,-1 0,0 1,0-1,0 1,-1-1,0 1,-202-217,183 197,0 1,-1 0,-1 2,-1 1,-1 2,-26-13,33 17,-3 0</inkml:trace>
  <inkml:trace contextRef="#ctx0" brushRef="#br0" timeOffset="6696.49">47 2610,'0'-6,"0"-8,0-9,0-6,0-4,0-3,0-2,0 0,0 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9T12:33:57.017"/>
    </inkml:context>
    <inkml:brush xml:id="br0">
      <inkml:brushProperty name="width" value="0.05" units="cm"/>
      <inkml:brushProperty name="height" value="0.05" units="cm"/>
      <inkml:brushProperty name="color" value="#F6630D"/>
      <inkml:brushProperty name="ignorePressure" value="1"/>
    </inkml:brush>
  </inkml:definitions>
  <inkml:trace contextRef="#ctx0" brushRef="#br0">2026 1122,'1'0,"0"0,0-1,0 1,1-1,-1 1,0-1,0 1,0-1,0 0,-1 1,1-1,0 0,0 0,0 0,-1 0,1 0,0 0,-1 0,1 0,0 0,-1 0,0 0,1 0,-1 0,0 0,1 0,-1 0,0-1,0 1,0 0,0 0,0 0,0 0,0-1,-1 1,1 0,0 0,-1 0,1 0,0 0,-1 0,1 0,-1 0,0 0,1 0,-1 0,0 0,0 0,0 0,1 0,-1 1,0-1,0 0,0 1,0-1,0 1,-1-1,-34-15,-1 2,0 2,-1 1,0 1,-1 3,-25-2,30 3,-377-8,255 17,-240-2,387-1,0 1,0 0,-1 0,1 1,0 1,1-1,-1 2,0-1,1 1,0 0,0 1,0 0,0 0,1 0,0 1,0 1,0-1,1 1,0 0,0 0,0 1,5-5,-6 9,-1 0,0 0,0-1,-1 0,0-1,-1 0,-1 0,1-1,-1 0,-1-1,0 0,0-1,0 0,-1-1,0-1,0 0,-12 3,-21-3,23-4,1 0,0 2,0 0,1 2,-1 0,1 2,0 0,0 1,1 1,-5 4,22-12,1 1,0-1,-1 0,1 1,0-1,0 1,0 0,0 0,0 0,0 0,0 0,1 0,-1 0,1 0,0 1,0-1,-1 1,1-1,1 1,-1-1,0 1,1 0,-1-1,1 1,0 0,0-1,0 1,0 0,0-1,1 1,-1 0,1-1,0 1,-1-1,1 1,1-1,-1 1,0-1,0 0,1 1,0-1,-1 0,2 1,104 76,-71-56,155 92,-10 11,16-48,66-5,61 32,-324-105,75 16,1-4,0-3,1-3,0-3,25-5,-85-1,0 0,0 0,0-2,-1 0,0-1,0-1,0 0,-1-1,0 0,-1-2,0 0,0 0,-1-1,0-1,-1 0,-1-1,0 0,0 0,2-7,-10 15,0 0,0 0,0 0,1 1,-1-1,1 1,0 0,1 0,-1 1,1-1,-1 1,1 0,0 0,0 0,1 1,-1-1,0 1,1 1,-1-1,1 1,0 0,0 0,-1 1,1 0,0 0,0 0,-1 0,1 1,0 0,3 1,397 131,103 36,-462-159,1-2,0-3,0-1,0-3,0-1,23-5,56 1,-85 5,-30 1,0-1,0-1,1 1,-1-2,0 0,0 0,0-1,-1-1,1 0,0 0,-1-1,0-1,0 0,0 0,-1-1,1-1,1-1,276-325,-278 323,1 0,1 1,0 0,0 0,0 2,1-1,1 2,-1-1,1 2,0 0,0 1,0 0,1 1,-1 1,1 0,7 0,9-3,-7-3</inkml:trace>
  <inkml:trace contextRef="#ctx0" brushRef="#br0" timeOffset="2803.12">2172 1085,'3'-12,"1"1,0 0,0 0,1 0,1 1,0 0,0 0,1 0,0 1,0 0,1 0,5-3,-12 11,101-89,-66 50,1 1,3 2,0 2,3 1,13-6,79 5,-56 25,-19-1,2 4,-1 1,0 4,1 2,8 4,50-1,-28-5,-58-1,0 2,0 1,1 2,-1 2,0 0,0 3,15 5,97 86,-98-58,108 136,-18 10,105 56,-229-225</inkml:trace>
  <inkml:trace contextRef="#ctx0" brushRef="#br0" timeOffset="5493.79">1362 1268,'0'1,"1"0,-1-1,0 1,0 0,0-1,0 1,0 0,0-1,-1 1,1 0,0-1,0 1,0-1,-1 1,1 0,0-1,-1 1,1-1,0 1,-1-1,1 1,-1-1,1 1,-1-1,1 1,-1-1,1 1,-1-1,1 0,-1 1,0-1,1 0,-1 0,0 1,1-1,-1 0,0 0,1 0,-1 0,0 0,1 0,-1 0,0 0,1 0,-1 0,0 0,1-1,-1 1,1 0,-1 0,0-1,1 1,-1 0,1-1,-1 1,0 0,1-1,-1 1,1-1,0 1,-1-1,1 1,-1-1,-5 41,1 1,2 0,2 0,2 0,6 38,-7-75,1 1,0-1,0 0,1 0,-1 0,1-1,0 1,0 0,0-1,1 1,-1-1,1 1,0-1,0 0,0 0,0-1,0 1,1-1,-1 1,1-1,0 0,0 0,-1-1,1 1,0-1,0 0,1 0,-1 0,0 0,0-1,0 0,1 0,138-21,-136 15,-1-1,0 1,0-1,-1 0,0 0,0-1,-1 0,0 0,0 0,-1 0,0 0,0-1,-1 1,0-1,-1 0,0 0,0 0,-1 1,0-1,0 0,-1 0,0 0,-1 0,-2-8,2-17,-8-109,1 119</inkml:trace>
  <inkml:trace contextRef="#ctx0" brushRef="#br0" timeOffset="7739.04">3351 1194,'-30'0,"9"-1,0 0,0 2,0 0,0 1,0 2,0 0,1 1,0 0,0 2,-3 2,3 1,13-8,0 0,0 1,0 0,0 1,0-1,1 1,-1 0,1 1,0 0,1 0,-1 0,1 0,0 1,0 0,1 0,-1 0,1 1,1-1,-1 1,1 0,0 0,1 1,0-1,0 0,0 3,0-3,0 0,0 0,0 0,1 0,1 0,-1 1,1-1,0 0,0 1,1-1,0 0,1 0,-1 0,1 0,0 0,1 0,0 0,0-1,1 0,-1 1,1-1,1 0,-1-1,1 1,0-1,0 0,1 0,-1 0,1-1,0 0,0 0,1-1,-1 1,1-1,-1-1,1 1,3 0,209-2,-213-1,1-1,0 0,-1-1,1 0,-1 0,0 0,0-1,0 0,0 0,0 0,0-1,-1 0,0 0,0 0,0-1,0 1,-1-1,1-1,-1 1,-1 0,1-1,-1 0,0 0,0 0,-1 0,1 0,-1-1,-1 1,1-2,9-201,-12 173,-1 4</inkml:trace>
  <inkml:trace contextRef="#ctx0" brushRef="#br0" timeOffset="9829.2">0 1194,'7'-332,"96"74,-89 214,3 0,1 2,2 0,2 1,2 1,1 1,2 1,2 2,1 0,10-5,-15 13</inkml:trace>
  <inkml:trace contextRef="#ctx0" brushRef="#br0" timeOffset="12141.09">4491 1563,'0'-6,"0"-9,0-7,7-1,1-2,0-3,5 3,6 6,0-1,-9 4,-13 4,-6-2,-7 2,-2 2</inkml:trace>
  <inkml:trace contextRef="#ctx0" brushRef="#br0" timeOffset="13549.25">4565 1306,'3'-2,"-1"0,1 0,-1 0,0 0,1 0,-1 0,0-1,0 1,-1-1,1 1,-1-1,1 0,-1 1,0-1,0 0,0 0,0 0,0 0,-1 0,1 0,-1 0,0 0,0-1,0 1,0-1,0 0,4-367,-8 342,-1 1,-1-1,-1 1,-2 0,-1 1,-1 0,-1 1,-1 0,-2 1,0 0,-19-22,-34-63,-59-24,81 104,-1 2,-1 3,-2 1,0 3,-1 2,-1 2,-1 2,0 3,-17-1,-220-37,261 42,6-1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4B9773-4FC2-44C7-A41D-504904FDD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16E1456-F84F-488F-B901-3823080B7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08C02A-C9D9-482A-BF0A-B41C9525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AD3395-3346-4E08-A3CB-FF98C6A9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1D6B35A-5F25-4FCE-B374-096AF64E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526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A436BC-E0AD-41FC-BCD5-B29797A14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41C67E4-2113-438E-A772-44D833F2B4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B5E22E-53C3-49CB-AB38-893248AEF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26AA36-1E13-44E0-837F-75AC45F27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F8EC44-4D30-4BDA-873B-EF1756F5D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26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30754F-9278-452E-BFA0-2E8AEEDE91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A4A5A18-FEBC-40A1-8C97-60B9BD2E8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6380056-87AB-4955-A187-ED2C821C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CFA832-206E-428E-A374-46EC62A5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9F71AA-C675-46C0-87A1-393D3402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62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DCB04-D14E-4BF8-8C44-65DB0DB2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AF4B963-A790-4193-B692-1B3AC130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DC2224-1A62-44AA-A56D-9CEFA1908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E835F5-2762-4AC1-B415-834DB760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ED9294-A364-4762-844E-2AEE382EB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200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9831D-E831-48D6-9348-87192E90C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B85361-740F-421B-A30F-84D744E96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95402A-900A-40E8-A268-3C662584B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F250F5C-EFDC-48BB-AE96-63C093E0F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DE5DA6-567E-45D6-8B61-973041294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499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B9BA0B-FF94-48C8-B8E6-6334E5BF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5D369B-F1DA-4DB2-8B1D-54083D7A7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D5C5A62-9444-43FD-956C-AA8FF2A0D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9D1BA1-C4FE-4E9D-87E4-0DE19AF4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B2F710-0E50-4E41-83CB-7F52B9C2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96D9C44-A6ED-4FCA-844B-A7F2C53B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00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5576D-F729-4B63-99AB-C4B688481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2CE28A-D921-40A2-AA33-5998C1847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EDBFE6-D647-451D-A5B8-AB03460D6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0E9C164-13CC-47A7-89DD-921CF3FBC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ADC66D6A-4414-4FE9-9CA3-4E72036098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1BBF76C-2AF2-4F64-ACE9-27927F636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6ED7F0C-C6F3-4636-8519-F87E9162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AAF587A-2E14-4F68-9426-6C19C106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223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5057B1-4B58-49C6-A6D3-6CDEAFCDD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D64298-8526-4F54-A6C2-4D642908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3E3A441-6BAF-4F04-AB66-8CD771DC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DCB688-3D44-4C34-A905-21FC31FDE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5458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13C0F80-D28F-48F3-9E2B-63E1BACF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F487D54-D5CD-4EE9-A5E3-0CB5BF74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80B8798-340B-4AF7-8387-A85587B2F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219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DE3C32-98F3-406C-B3C5-88DCC0AE3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CD390A-693D-41CC-886F-84A0C582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3491FA0-824C-4CA6-8291-1C71F5675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9E1199F-AED0-403F-B0EA-B4F263ABB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19D7353-36B1-4A28-B8D1-86A5ABA18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AE62037-B111-41A8-BBD1-630BA6A3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069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A22DB3-2ADC-460D-9B87-4E6AAD313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8E7A401-63F5-482B-A768-32475EB69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6DFBC2A-8617-4108-9025-1A499495C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999CE6B-A60A-4CF3-8FEF-3DD0DA3EB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395FDA-3868-481A-9D83-EA771D443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DB94D89-E6EA-4B92-AB4D-B6597B2CA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22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D172D31-DE84-40D5-9D7D-2C4171AC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9A84695-6267-430F-924F-77A2E27FF1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BD9566-79B7-4259-A9DC-515F9711E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A5B6D-F658-4953-8E11-CD2E47C6AB0A}" type="datetimeFigureOut">
              <a:rPr lang="cs-CZ" smtClean="0"/>
              <a:t>09.03.2021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FB78B0-679C-4872-8644-ABF499EBF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02AA315-9497-460E-8D89-63E81DECC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57C8-4FBD-4E25-A8A3-EDEF4ABE7A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829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>
            <a:extLst>
              <a:ext uri="{FF2B5EF4-FFF2-40B4-BE49-F238E27FC236}">
                <a16:creationId xmlns:a16="http://schemas.microsoft.com/office/drawing/2014/main" id="{E86D1C6D-2E0C-4FE0-BFD6-F8949C34C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0838"/>
            <a:ext cx="9144000" cy="1655762"/>
          </a:xfrm>
        </p:spPr>
        <p:txBody>
          <a:bodyPr/>
          <a:lstStyle/>
          <a:p>
            <a:r>
              <a:rPr lang="cs-CZ" dirty="0"/>
              <a:t>19. 2. 2021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DEC1BFE-9D0A-4341-B774-66CFF55F7906}"/>
              </a:ext>
            </a:extLst>
          </p:cNvPr>
          <p:cNvSpPr txBox="1">
            <a:spLocks/>
          </p:cNvSpPr>
          <p:nvPr/>
        </p:nvSpPr>
        <p:spPr>
          <a:xfrm>
            <a:off x="1524000" y="1503362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ON-LINE MASOPUST </a:t>
            </a:r>
            <a:br>
              <a:rPr lang="cs-CZ" dirty="0"/>
            </a:br>
            <a:r>
              <a:rPr lang="cs-CZ" dirty="0"/>
              <a:t>V 5.C</a:t>
            </a:r>
          </a:p>
        </p:txBody>
      </p:sp>
    </p:spTree>
    <p:extLst>
      <p:ext uri="{BB962C8B-B14F-4D97-AF65-F5344CB8AC3E}">
        <p14:creationId xmlns:p14="http://schemas.microsoft.com/office/powerpoint/2010/main" val="1844745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2AD445-8B5E-4717-9310-76016EA9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19" y="361122"/>
            <a:ext cx="9560361" cy="61357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87E2C4-B9DA-4A10-ACA7-85E3D91407D5}"/>
              </a:ext>
            </a:extLst>
          </p:cNvPr>
          <p:cNvSpPr txBox="1"/>
          <p:nvPr/>
        </p:nvSpPr>
        <p:spPr>
          <a:xfrm>
            <a:off x="5327374" y="104495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MASOPUST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CE1481-422F-43CB-8F1D-153D37014D11}"/>
              </a:ext>
            </a:extLst>
          </p:cNvPr>
          <p:cNvSpPr txBox="1"/>
          <p:nvPr/>
        </p:nvSpPr>
        <p:spPr>
          <a:xfrm>
            <a:off x="5211416" y="1790339"/>
            <a:ext cx="237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veselý	radostný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B7FEFD-98BD-4017-A430-E1E2F8315C44}"/>
              </a:ext>
            </a:extLst>
          </p:cNvPr>
          <p:cNvSpPr txBox="1"/>
          <p:nvPr/>
        </p:nvSpPr>
        <p:spPr>
          <a:xfrm>
            <a:off x="4616726" y="2587750"/>
            <a:ext cx="383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nejíst	maskovat se	tančit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E58416-18C4-4E0F-9130-D83F5E81C4D0}"/>
              </a:ext>
            </a:extLst>
          </p:cNvPr>
          <p:cNvSpPr txBox="1"/>
          <p:nvPr/>
        </p:nvSpPr>
        <p:spPr>
          <a:xfrm>
            <a:off x="4555434" y="3385162"/>
            <a:ext cx="368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Masopust je vítání jara.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78D99D-36CA-429E-BEC8-EF8C9FD9537A}"/>
              </a:ext>
            </a:extLst>
          </p:cNvPr>
          <p:cNvSpPr txBox="1"/>
          <p:nvPr/>
        </p:nvSpPr>
        <p:spPr>
          <a:xfrm>
            <a:off x="5463209" y="411919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karneval</a:t>
            </a:r>
          </a:p>
        </p:txBody>
      </p:sp>
    </p:spTree>
    <p:extLst>
      <p:ext uri="{BB962C8B-B14F-4D97-AF65-F5344CB8AC3E}">
        <p14:creationId xmlns:p14="http://schemas.microsoft.com/office/powerpoint/2010/main" val="179773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FBC5D-5D65-40D4-9AD8-B3D09B51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cs-CZ" b="1" dirty="0"/>
              <a:t>skupina č. 3 – masopustní recept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223E19-9875-4B23-9494-9B4053AA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245704"/>
            <a:ext cx="10717696" cy="487611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3500" b="1" dirty="0"/>
              <a:t>Lucka, Bára, </a:t>
            </a:r>
            <a:r>
              <a:rPr lang="cs-CZ" sz="3500" b="1" dirty="0" err="1"/>
              <a:t>Áša</a:t>
            </a:r>
            <a:r>
              <a:rPr lang="cs-CZ" sz="3500" b="1" dirty="0"/>
              <a:t>, </a:t>
            </a:r>
            <a:r>
              <a:rPr lang="cs-CZ" sz="3500" b="1" dirty="0" err="1"/>
              <a:t>Hermi</a:t>
            </a:r>
            <a:r>
              <a:rPr lang="cs-CZ" sz="3500" b="1" dirty="0"/>
              <a:t>, Kája, Péťa</a:t>
            </a:r>
            <a:endParaRPr lang="cs-CZ" sz="3500" b="0" dirty="0">
              <a:effectLst/>
            </a:endParaRPr>
          </a:p>
          <a:p>
            <a:pPr marL="0" indent="0">
              <a:buNone/>
            </a:pPr>
            <a:endParaRPr lang="cs-CZ" sz="3000" dirty="0"/>
          </a:p>
          <a:p>
            <a:pPr marL="0" indent="0">
              <a:buNone/>
            </a:pPr>
            <a:r>
              <a:rPr lang="cs-CZ" sz="3000" b="1" u="sng" dirty="0"/>
              <a:t>Masopustní koláče:</a:t>
            </a:r>
            <a:br>
              <a:rPr lang="cs-CZ" sz="3000" dirty="0"/>
            </a:br>
            <a:endParaRPr lang="cs-CZ" sz="3000" dirty="0"/>
          </a:p>
          <a:p>
            <a:pPr marL="0" indent="0">
              <a:buNone/>
            </a:pPr>
            <a:r>
              <a:rPr lang="cs-CZ" sz="3000" b="1" dirty="0"/>
              <a:t>Ingredience: </a:t>
            </a:r>
            <a:r>
              <a:rPr lang="cs-CZ" sz="3000" dirty="0"/>
              <a:t>			</a:t>
            </a:r>
            <a:r>
              <a:rPr lang="cs-CZ" sz="3000" b="1" dirty="0"/>
              <a:t>Na tvarohovou náplň:</a:t>
            </a:r>
          </a:p>
          <a:p>
            <a:pPr marL="0" indent="0">
              <a:buNone/>
            </a:pPr>
            <a:r>
              <a:rPr lang="cs-CZ" sz="3000" dirty="0"/>
              <a:t>0,5 kg hladké mouky		jeden tvaroh</a:t>
            </a:r>
          </a:p>
          <a:p>
            <a:pPr marL="0" indent="0">
              <a:buNone/>
            </a:pPr>
            <a:r>
              <a:rPr lang="cs-CZ" sz="3000" dirty="0"/>
              <a:t>10 dkg moučkového  cukru		žloutek</a:t>
            </a:r>
          </a:p>
          <a:p>
            <a:pPr marL="0" indent="0">
              <a:buNone/>
            </a:pPr>
            <a:r>
              <a:rPr lang="cs-CZ" sz="3000" dirty="0"/>
              <a:t>10 dkg oleje			vanilkový cukr</a:t>
            </a:r>
          </a:p>
          <a:p>
            <a:pPr marL="0" indent="0">
              <a:buNone/>
            </a:pPr>
            <a:r>
              <a:rPr lang="cs-CZ" sz="3000" dirty="0"/>
              <a:t>150 ml mléka 			trošku citronové kůry</a:t>
            </a:r>
          </a:p>
          <a:p>
            <a:pPr marL="0" indent="0">
              <a:buNone/>
            </a:pPr>
            <a:r>
              <a:rPr lang="cs-CZ" sz="3000" dirty="0"/>
              <a:t>2 žloutky</a:t>
            </a:r>
          </a:p>
          <a:p>
            <a:pPr marL="0" indent="0">
              <a:buNone/>
            </a:pPr>
            <a:r>
              <a:rPr lang="cs-CZ" sz="3000" dirty="0"/>
              <a:t>2 lžíce majonézy 		</a:t>
            </a:r>
            <a:r>
              <a:rPr lang="cs-CZ" sz="3000" b="1" dirty="0"/>
              <a:t>Na povidlovou náplň</a:t>
            </a:r>
            <a:r>
              <a:rPr lang="cs-CZ" sz="3000" dirty="0"/>
              <a:t>: </a:t>
            </a:r>
          </a:p>
          <a:p>
            <a:pPr marL="0" indent="0">
              <a:buNone/>
            </a:pPr>
            <a:r>
              <a:rPr lang="cs-CZ" sz="3000" dirty="0"/>
              <a:t>kostka droždí			Povidla</a:t>
            </a:r>
          </a:p>
          <a:p>
            <a:pPr marL="0" indent="0">
              <a:buNone/>
            </a:pPr>
            <a:r>
              <a:rPr lang="cs-CZ" sz="3000" dirty="0"/>
              <a:t>Na povidlovou náplň: 		trochu rumu</a:t>
            </a:r>
          </a:p>
          <a:p>
            <a:pPr marL="0" indent="0">
              <a:buNone/>
            </a:pPr>
            <a:r>
              <a:rPr lang="cs-CZ" sz="3000" b="1" dirty="0"/>
              <a:t>Na drobenku</a:t>
            </a:r>
            <a:r>
              <a:rPr lang="cs-CZ" sz="3000" dirty="0"/>
              <a:t>:			cukr</a:t>
            </a:r>
          </a:p>
          <a:p>
            <a:pPr marL="0" indent="0">
              <a:buNone/>
            </a:pPr>
            <a:r>
              <a:rPr lang="cs-CZ" sz="3000" dirty="0"/>
              <a:t>hrubá mouka, máslo a moučkový cukr</a:t>
            </a:r>
          </a:p>
          <a:p>
            <a:pPr marL="0" indent="0">
              <a:buNone/>
            </a:pPr>
            <a:r>
              <a:rPr lang="cs-CZ" sz="3000" b="1" dirty="0"/>
              <a:t> </a:t>
            </a:r>
            <a:br>
              <a:rPr lang="cs-CZ" sz="3500" b="0" dirty="0">
                <a:effectLst/>
              </a:rPr>
            </a:br>
            <a:r>
              <a:rPr lang="cs-CZ" sz="3500" b="1" dirty="0"/>
              <a:t>Postup:</a:t>
            </a:r>
            <a:r>
              <a:rPr lang="cs-CZ" sz="3500" dirty="0"/>
              <a:t> </a:t>
            </a:r>
          </a:p>
          <a:p>
            <a:pPr marL="0" indent="0">
              <a:buNone/>
            </a:pPr>
            <a:r>
              <a:rPr lang="cs-CZ" sz="3500" dirty="0"/>
              <a:t>Vezmeme droždí a lžíci krupicového cukru, trochu vlažného mléka necháme vzejít kvásek. Mouku, cukr, žloutky a olej použijeme na těsto. Zpracujeme ho a nezapomeneme přidat kvásek! Postupně přidáme mlékem. Těsto necháme kynout a po vykynutí vyválíme. Vykrájíme kolečka, do středu každého kolečka dáme náplň a zabalíme jí do koláčku. Ten namočíme ve vajíčku, vyválíme v drobence a pečeme v troubě při 180 stupních dozlatova. Asi 15 minut. Po vyndání potřeme koláčky horkým mlékem. A můžeme si je dát.</a:t>
            </a:r>
            <a:endParaRPr lang="cs-CZ" dirty="0"/>
          </a:p>
        </p:txBody>
      </p:sp>
      <p:pic>
        <p:nvPicPr>
          <p:cNvPr id="2050" name="Picture 2" descr="https://lh5.googleusercontent.com/dO--k123adKnf1fnJpNXDMRgvPFR-ehlpfkeTREypqjheVkm2F6diXnAQ10sBmqXbd2Fx6mhUUiHceuWYrxaRnEY6PDXzjLoA9SkoL8qJLYIfNGUqstJF5iXfnG9ow1axlMN3nlK">
            <a:extLst>
              <a:ext uri="{FF2B5EF4-FFF2-40B4-BE49-F238E27FC236}">
                <a16:creationId xmlns:a16="http://schemas.microsoft.com/office/drawing/2014/main" id="{29BA8FF3-433D-4888-90B3-7A1ECF8F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586" y="1563411"/>
            <a:ext cx="3215040" cy="228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45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2AD445-8B5E-4717-9310-76016EA9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19" y="361122"/>
            <a:ext cx="9560361" cy="61357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87E2C4-B9DA-4A10-ACA7-85E3D91407D5}"/>
              </a:ext>
            </a:extLst>
          </p:cNvPr>
          <p:cNvSpPr txBox="1"/>
          <p:nvPr/>
        </p:nvSpPr>
        <p:spPr>
          <a:xfrm>
            <a:off x="5327374" y="104495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MASOPUST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CE1481-422F-43CB-8F1D-153D37014D11}"/>
              </a:ext>
            </a:extLst>
          </p:cNvPr>
          <p:cNvSpPr txBox="1"/>
          <p:nvPr/>
        </p:nvSpPr>
        <p:spPr>
          <a:xfrm>
            <a:off x="5211416" y="1790339"/>
            <a:ext cx="237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barevný veselý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B7FEFD-98BD-4017-A430-E1E2F8315C44}"/>
              </a:ext>
            </a:extLst>
          </p:cNvPr>
          <p:cNvSpPr txBox="1"/>
          <p:nvPr/>
        </p:nvSpPr>
        <p:spPr>
          <a:xfrm>
            <a:off x="4616726" y="2587750"/>
            <a:ext cx="383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jí se	pije se	   střílí se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E58416-18C4-4E0F-9130-D83F5E81C4D0}"/>
              </a:ext>
            </a:extLst>
          </p:cNvPr>
          <p:cNvSpPr txBox="1"/>
          <p:nvPr/>
        </p:nvSpPr>
        <p:spPr>
          <a:xfrm>
            <a:off x="4555434" y="3385162"/>
            <a:ext cx="368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Masopust je jednou ročně.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78D99D-36CA-429E-BEC8-EF8C9FD9537A}"/>
              </a:ext>
            </a:extLst>
          </p:cNvPr>
          <p:cNvSpPr txBox="1"/>
          <p:nvPr/>
        </p:nvSpPr>
        <p:spPr>
          <a:xfrm>
            <a:off x="5463209" y="411919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zabijačka</a:t>
            </a:r>
          </a:p>
        </p:txBody>
      </p:sp>
    </p:spTree>
    <p:extLst>
      <p:ext uri="{BB962C8B-B14F-4D97-AF65-F5344CB8AC3E}">
        <p14:creationId xmlns:p14="http://schemas.microsoft.com/office/powerpoint/2010/main" val="2430465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FBC5D-5D65-40D4-9AD8-B3D09B51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cs-CZ" b="1" dirty="0"/>
              <a:t>skupina č. 4 – masopustní lidové masky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223E19-9875-4B23-9494-9B4053AAB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8712"/>
            <a:ext cx="10515600" cy="5380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Franta, Štěpán, Jindra, David, Matěj Do., Šimon, Denis, Richard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cs-CZ" altLang="cs-CZ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Medvěd - </a:t>
            </a:r>
            <a:r>
              <a:rPr lang="cs-CZ" sz="2400" dirty="0"/>
              <a:t>nejstarší masopustní maškara. Maska se vytvářela z opravdové medvědí kožešiny či z jiných zvířat. Později ze slámy a hrachoviny.</a:t>
            </a:r>
            <a:endParaRPr lang="cs-CZ" altLang="cs-CZ" sz="24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Kobyla - 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z</a:t>
            </a:r>
            <a:r>
              <a:rPr lang="cs-CZ" sz="2400" dirty="0"/>
              <a:t>a tuto masku byli převlečeni většinou dva lidé. První nesl její hlavu, která byla vyrobená ze dřeva či z plátna vycpaného hrachovinou. Druhý se ho držel za ramena a představoval zadní část kobyly. Oba byli přikryti plachtou. 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Při obchůzce chytají hospodyně ,které vycházejí z domu s pohoštěním.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Žid - </a:t>
            </a:r>
            <a:r>
              <a:rPr lang="cs-CZ" altLang="cs-CZ" sz="2400" dirty="0">
                <a:solidFill>
                  <a:srgbClr val="000000"/>
                </a:solidFill>
                <a:cs typeface="Arial" panose="020B0604020202020204" pitchFamily="34" charset="0"/>
              </a:rPr>
              <a:t>má červený nos na zádech nosí batoh či tašku s haraburdím, chodí o holi, </a:t>
            </a:r>
            <a:r>
              <a:rPr lang="cs-CZ" sz="2400" dirty="0"/>
              <a:t>na které byl připevněn řetěz či chřestící krabičky</a:t>
            </a: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cs typeface="Arial" panose="020B0604020202020204" pitchFamily="34" charset="0"/>
              </a:rPr>
              <a:t>Strakatý - </a:t>
            </a:r>
            <a:r>
              <a:rPr lang="cs-CZ" sz="2400" dirty="0"/>
              <a:t>Postava šaška, která nosila veselý kostým plný pestrobarevných záplat. Na hlavě měl vysokou čepici zdobenou střapcem</a:t>
            </a:r>
            <a:endParaRPr kumimoji="0" lang="cs-CZ" altLang="cs-C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https://lh6.googleusercontent.com/wJ3MC54mmOHDLRsjVTrJWjnMGmAfqmpjfydNAXxRDTkb-WzPAMNTN-YlLuG6OrzoSkghJMi3wnGQfz1tlGRtDubXE08TIB9DVm0Pz24VF6IuUVFgtdjbu3CoIgxew2DRIym75oiL">
            <a:extLst>
              <a:ext uri="{FF2B5EF4-FFF2-40B4-BE49-F238E27FC236}">
                <a16:creationId xmlns:a16="http://schemas.microsoft.com/office/drawing/2014/main" id="{E86B5EA8-CC86-4280-95DB-321527DB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417" y="210792"/>
            <a:ext cx="2446061" cy="1827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91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2AD445-8B5E-4717-9310-76016EA9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19" y="361122"/>
            <a:ext cx="9560361" cy="61357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87E2C4-B9DA-4A10-ACA7-85E3D91407D5}"/>
              </a:ext>
            </a:extLst>
          </p:cNvPr>
          <p:cNvSpPr txBox="1"/>
          <p:nvPr/>
        </p:nvSpPr>
        <p:spPr>
          <a:xfrm>
            <a:off x="5327374" y="104495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MASOPUST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CE1481-422F-43CB-8F1D-153D37014D11}"/>
              </a:ext>
            </a:extLst>
          </p:cNvPr>
          <p:cNvSpPr txBox="1"/>
          <p:nvPr/>
        </p:nvSpPr>
        <p:spPr>
          <a:xfrm>
            <a:off x="5211416" y="1790339"/>
            <a:ext cx="237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veselý	  zábavný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B7FEFD-98BD-4017-A430-E1E2F8315C44}"/>
              </a:ext>
            </a:extLst>
          </p:cNvPr>
          <p:cNvSpPr txBox="1"/>
          <p:nvPr/>
        </p:nvSpPr>
        <p:spPr>
          <a:xfrm>
            <a:off x="4616726" y="2587750"/>
            <a:ext cx="3833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jíst	tančit	   brát se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E58416-18C4-4E0F-9130-D83F5E81C4D0}"/>
              </a:ext>
            </a:extLst>
          </p:cNvPr>
          <p:cNvSpPr txBox="1"/>
          <p:nvPr/>
        </p:nvSpPr>
        <p:spPr>
          <a:xfrm>
            <a:off x="4555434" y="3385162"/>
            <a:ext cx="368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Masopust je veselá činnost.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78D99D-36CA-429E-BEC8-EF8C9FD9537A}"/>
              </a:ext>
            </a:extLst>
          </p:cNvPr>
          <p:cNvSpPr txBox="1"/>
          <p:nvPr/>
        </p:nvSpPr>
        <p:spPr>
          <a:xfrm>
            <a:off x="5661992" y="406899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FAŠANK</a:t>
            </a:r>
          </a:p>
        </p:txBody>
      </p:sp>
    </p:spTree>
    <p:extLst>
      <p:ext uri="{BB962C8B-B14F-4D97-AF65-F5344CB8AC3E}">
        <p14:creationId xmlns:p14="http://schemas.microsoft.com/office/powerpoint/2010/main" val="258294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3811734-B84F-4405-B16E-F533B6FA11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2" t="-1" r="24108" b="25527"/>
          <a:stretch/>
        </p:blipFill>
        <p:spPr>
          <a:xfrm>
            <a:off x="59048" y="119269"/>
            <a:ext cx="12073902" cy="575265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5C29C94B-90DB-4FC5-BBFB-CC5EACA8203B}"/>
              </a:ext>
            </a:extLst>
          </p:cNvPr>
          <p:cNvSpPr txBox="1"/>
          <p:nvPr/>
        </p:nvSpPr>
        <p:spPr>
          <a:xfrm>
            <a:off x="3796744" y="65045"/>
            <a:ext cx="459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ZÁVĚREČNÉ HODNOCENÍ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4DDD7B67-2228-46C7-866A-02027F2A5685}"/>
              </a:ext>
            </a:extLst>
          </p:cNvPr>
          <p:cNvSpPr txBox="1"/>
          <p:nvPr/>
        </p:nvSpPr>
        <p:spPr>
          <a:xfrm>
            <a:off x="437319" y="5869625"/>
            <a:ext cx="11317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 zápalu rychlých odpovědí na </a:t>
            </a:r>
            <a:r>
              <a:rPr lang="cs-CZ"/>
              <a:t>závěr hodiny </a:t>
            </a:r>
            <a:r>
              <a:rPr lang="cs-CZ" dirty="0"/>
              <a:t>vzniklo v hodnocení několik chyb (ať už překlepů nebo gramatických). </a:t>
            </a:r>
            <a:br>
              <a:rPr lang="cs-CZ" dirty="0"/>
            </a:br>
            <a:r>
              <a:rPr lang="cs-CZ" dirty="0"/>
              <a:t>Ale všechny omyly jsme si ústně vysvětlili a já pevně věřím, že děti si příště své odpovědi před odesláním zkontrolují.  </a:t>
            </a:r>
          </a:p>
          <a:p>
            <a:pPr algn="r"/>
            <a:r>
              <a:rPr lang="cs-CZ" dirty="0"/>
              <a:t>,,Skutečnou chybou je chybu nenapravit.“ (Konfucius)</a:t>
            </a:r>
          </a:p>
        </p:txBody>
      </p:sp>
    </p:spTree>
    <p:extLst>
      <p:ext uri="{BB962C8B-B14F-4D97-AF65-F5344CB8AC3E}">
        <p14:creationId xmlns:p14="http://schemas.microsoft.com/office/powerpoint/2010/main" val="754567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9F6443-7F1F-4C8C-8985-9B4336DD08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PŘEHLÍDKA MASEK</a:t>
            </a:r>
          </a:p>
        </p:txBody>
      </p:sp>
    </p:spTree>
    <p:extLst>
      <p:ext uri="{BB962C8B-B14F-4D97-AF65-F5344CB8AC3E}">
        <p14:creationId xmlns:p14="http://schemas.microsoft.com/office/powerpoint/2010/main" val="45738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55C2296-C86C-4873-843F-417BD148EC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3" t="11034" r="41579" b="66947"/>
          <a:stretch/>
        </p:blipFill>
        <p:spPr>
          <a:xfrm>
            <a:off x="3727870" y="129208"/>
            <a:ext cx="2213810" cy="150935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63CE53C-0E93-46B9-B5EE-D3915701C9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17" t="11058" r="23125" b="73745"/>
          <a:stretch/>
        </p:blipFill>
        <p:spPr>
          <a:xfrm>
            <a:off x="6706987" y="413307"/>
            <a:ext cx="2213810" cy="10416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273E2C28-4A74-4B20-9420-6725DA165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618" t="29663" r="23520" b="53614"/>
          <a:stretch/>
        </p:blipFill>
        <p:spPr>
          <a:xfrm>
            <a:off x="9305791" y="363040"/>
            <a:ext cx="2033170" cy="161153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C30851-6218-410E-93AA-65550884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02" t="7882" r="22847" b="7749"/>
          <a:stretch/>
        </p:blipFill>
        <p:spPr>
          <a:xfrm>
            <a:off x="4829750" y="2261774"/>
            <a:ext cx="2557671" cy="2764090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1986B388-4D31-4CFA-AEA8-71A438DF55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t="31068" r="18627"/>
          <a:stretch/>
        </p:blipFill>
        <p:spPr>
          <a:xfrm rot="10800000">
            <a:off x="407784" y="2252172"/>
            <a:ext cx="2524084" cy="2063212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6FE9B684-85A6-4A91-ACD5-A5830C1494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63" t="60532" r="41579" b="18580"/>
          <a:stretch/>
        </p:blipFill>
        <p:spPr>
          <a:xfrm>
            <a:off x="8256422" y="5089358"/>
            <a:ext cx="2516057" cy="1627233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1E971DF-4220-4B9A-B8BD-43FB4BC39E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02" t="60506" r="59540" b="18606"/>
          <a:stretch/>
        </p:blipFill>
        <p:spPr>
          <a:xfrm>
            <a:off x="2907580" y="5293238"/>
            <a:ext cx="2213810" cy="1431758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025B56AA-891D-4E69-B5F7-DC1F0E6562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2" t="60507" r="77501" b="15270"/>
          <a:stretch/>
        </p:blipFill>
        <p:spPr>
          <a:xfrm>
            <a:off x="3085259" y="3429000"/>
            <a:ext cx="1576137" cy="166035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1C7959A-A24A-4988-AB3B-D5F4AAE8E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17" t="37688" r="80856" b="42652"/>
          <a:stretch/>
        </p:blipFill>
        <p:spPr>
          <a:xfrm>
            <a:off x="3100222" y="1877582"/>
            <a:ext cx="1576137" cy="1347538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B486DF23-4736-4A69-8333-50699B73F9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201" t="11438" r="59740" b="66797"/>
          <a:stretch/>
        </p:blipFill>
        <p:spPr>
          <a:xfrm>
            <a:off x="666965" y="330083"/>
            <a:ext cx="2201780" cy="1491917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8FB88E6C-89BB-424A-95B8-683DEAB2EC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740" t="66026" r="45234" b="18352"/>
          <a:stretch/>
        </p:blipFill>
        <p:spPr>
          <a:xfrm>
            <a:off x="6912740" y="1728253"/>
            <a:ext cx="1802304" cy="1215191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790C6FB5-CE3E-43EA-B0D0-991337C23FD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4540" t="66523" r="23717" b="15573"/>
          <a:stretch/>
        </p:blipFill>
        <p:spPr>
          <a:xfrm>
            <a:off x="368361" y="4514332"/>
            <a:ext cx="2349181" cy="2013585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CE46308C-EAA4-44CE-95D0-129F57475A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750" t="11584" r="66744" b="19785"/>
          <a:stretch/>
        </p:blipFill>
        <p:spPr>
          <a:xfrm>
            <a:off x="10284880" y="4389865"/>
            <a:ext cx="1576137" cy="2061103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833CAA77-B3BB-4BEE-9EFC-CF5236A6150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4210" t="38391" r="59836" b="19483"/>
          <a:stretch/>
        </p:blipFill>
        <p:spPr>
          <a:xfrm>
            <a:off x="5553931" y="5299120"/>
            <a:ext cx="1598200" cy="1458433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90DCF6F5-D112-4A9C-BDD6-209404F0C4F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0723" t="31570" r="30724" b="24725"/>
          <a:stretch/>
        </p:blipFill>
        <p:spPr>
          <a:xfrm>
            <a:off x="7604452" y="3062333"/>
            <a:ext cx="1576137" cy="2087544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DEF5B545-FBBD-420A-8AF7-F16F4735C6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68" t="35982" r="41974" b="43130"/>
          <a:stretch/>
        </p:blipFill>
        <p:spPr>
          <a:xfrm>
            <a:off x="9110723" y="2632356"/>
            <a:ext cx="2213810" cy="143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525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3B2DCC7-1097-4E0E-8DF4-49863BA513E5}"/>
              </a:ext>
            </a:extLst>
          </p:cNvPr>
          <p:cNvSpPr/>
          <p:nvPr/>
        </p:nvSpPr>
        <p:spPr>
          <a:xfrm>
            <a:off x="4297017" y="2844247"/>
            <a:ext cx="3597965" cy="11695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4400" dirty="0">
                <a:solidFill>
                  <a:srgbClr val="FF0000"/>
                </a:solidFill>
              </a:rPr>
              <a:t>M</a:t>
            </a:r>
            <a:r>
              <a:rPr lang="cs-CZ" sz="4400" dirty="0">
                <a:solidFill>
                  <a:srgbClr val="FFC000"/>
                </a:solidFill>
              </a:rPr>
              <a:t>A</a:t>
            </a:r>
            <a:r>
              <a:rPr lang="cs-CZ" sz="4400" dirty="0">
                <a:solidFill>
                  <a:srgbClr val="FFFF00"/>
                </a:solidFill>
              </a:rPr>
              <a:t>S</a:t>
            </a:r>
            <a:r>
              <a:rPr lang="cs-CZ" sz="4400" dirty="0">
                <a:solidFill>
                  <a:srgbClr val="92D050"/>
                </a:solidFill>
              </a:rPr>
              <a:t>O</a:t>
            </a:r>
            <a:r>
              <a:rPr lang="cs-CZ" sz="4400" dirty="0">
                <a:solidFill>
                  <a:srgbClr val="00B050"/>
                </a:solidFill>
              </a:rPr>
              <a:t>P</a:t>
            </a:r>
            <a:r>
              <a:rPr lang="cs-CZ" sz="4400" dirty="0">
                <a:solidFill>
                  <a:srgbClr val="00B0F0"/>
                </a:solidFill>
              </a:rPr>
              <a:t>U</a:t>
            </a:r>
            <a:r>
              <a:rPr lang="cs-CZ" sz="4400" dirty="0">
                <a:solidFill>
                  <a:srgbClr val="0070C0"/>
                </a:solidFill>
              </a:rPr>
              <a:t>S</a:t>
            </a:r>
            <a:r>
              <a:rPr lang="cs-CZ" sz="4400" dirty="0">
                <a:solidFill>
                  <a:srgbClr val="7030A0"/>
                </a:solidFill>
              </a:rPr>
              <a:t>T</a:t>
            </a:r>
          </a:p>
        </p:txBody>
      </p:sp>
      <p:sp>
        <p:nvSpPr>
          <p:cNvPr id="3" name="Bublinový popisek: čárový 2">
            <a:extLst>
              <a:ext uri="{FF2B5EF4-FFF2-40B4-BE49-F238E27FC236}">
                <a16:creationId xmlns:a16="http://schemas.microsoft.com/office/drawing/2014/main" id="{6D28BE08-49FC-4CC8-9E68-2D6825339631}"/>
              </a:ext>
            </a:extLst>
          </p:cNvPr>
          <p:cNvSpPr/>
          <p:nvPr/>
        </p:nvSpPr>
        <p:spPr>
          <a:xfrm>
            <a:off x="8690111" y="2531576"/>
            <a:ext cx="1222514" cy="645216"/>
          </a:xfrm>
          <a:prstGeom prst="borderCallout1">
            <a:avLst>
              <a:gd name="adj1" fmla="val 85888"/>
              <a:gd name="adj2" fmla="val -14765"/>
              <a:gd name="adj3" fmla="val 135656"/>
              <a:gd name="adj4" fmla="val -6121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MASKA</a:t>
            </a:r>
          </a:p>
        </p:txBody>
      </p:sp>
      <p:sp>
        <p:nvSpPr>
          <p:cNvPr id="4" name="Bublinový popisek: čárový 3">
            <a:extLst>
              <a:ext uri="{FF2B5EF4-FFF2-40B4-BE49-F238E27FC236}">
                <a16:creationId xmlns:a16="http://schemas.microsoft.com/office/drawing/2014/main" id="{07D59B79-33B8-4B8E-A2C4-7F60EB4916F3}"/>
              </a:ext>
            </a:extLst>
          </p:cNvPr>
          <p:cNvSpPr/>
          <p:nvPr/>
        </p:nvSpPr>
        <p:spPr>
          <a:xfrm>
            <a:off x="10323442" y="2117784"/>
            <a:ext cx="1007166" cy="520976"/>
          </a:xfrm>
          <a:prstGeom prst="borderCallout1">
            <a:avLst>
              <a:gd name="adj1" fmla="val 56906"/>
              <a:gd name="adj2" fmla="val 2193"/>
              <a:gd name="adj3" fmla="val 150231"/>
              <a:gd name="adj4" fmla="val -403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ZVÍŘECÍ MASKY</a:t>
            </a:r>
          </a:p>
        </p:txBody>
      </p:sp>
      <p:sp>
        <p:nvSpPr>
          <p:cNvPr id="5" name="Bublinový popisek: čárový 4">
            <a:extLst>
              <a:ext uri="{FF2B5EF4-FFF2-40B4-BE49-F238E27FC236}">
                <a16:creationId xmlns:a16="http://schemas.microsoft.com/office/drawing/2014/main" id="{43FA8718-C3E2-4D9F-8130-BC25372A8385}"/>
              </a:ext>
            </a:extLst>
          </p:cNvPr>
          <p:cNvSpPr/>
          <p:nvPr/>
        </p:nvSpPr>
        <p:spPr>
          <a:xfrm>
            <a:off x="2285997" y="3176792"/>
            <a:ext cx="1007166" cy="520976"/>
          </a:xfrm>
          <a:prstGeom prst="borderCallout1">
            <a:avLst>
              <a:gd name="adj1" fmla="val 44187"/>
              <a:gd name="adj2" fmla="val 99562"/>
              <a:gd name="adj3" fmla="val 56114"/>
              <a:gd name="adj4" fmla="val 1965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JÍDLO</a:t>
            </a:r>
          </a:p>
        </p:txBody>
      </p:sp>
      <p:sp>
        <p:nvSpPr>
          <p:cNvPr id="6" name="Bublinový popisek: čárový 5">
            <a:extLst>
              <a:ext uri="{FF2B5EF4-FFF2-40B4-BE49-F238E27FC236}">
                <a16:creationId xmlns:a16="http://schemas.microsoft.com/office/drawing/2014/main" id="{C6755324-3E44-4302-BDBE-79119600FD18}"/>
              </a:ext>
            </a:extLst>
          </p:cNvPr>
          <p:cNvSpPr/>
          <p:nvPr/>
        </p:nvSpPr>
        <p:spPr>
          <a:xfrm>
            <a:off x="1040292" y="2400635"/>
            <a:ext cx="1007166" cy="520976"/>
          </a:xfrm>
          <a:prstGeom prst="borderCallout1">
            <a:avLst>
              <a:gd name="adj1" fmla="val 39099"/>
              <a:gd name="adj2" fmla="val 96931"/>
              <a:gd name="adj3" fmla="val 152775"/>
              <a:gd name="adj4" fmla="val 14653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VDOLKY</a:t>
            </a:r>
          </a:p>
        </p:txBody>
      </p:sp>
      <p:sp>
        <p:nvSpPr>
          <p:cNvPr id="7" name="Bublinový popisek: čárový 6">
            <a:extLst>
              <a:ext uri="{FF2B5EF4-FFF2-40B4-BE49-F238E27FC236}">
                <a16:creationId xmlns:a16="http://schemas.microsoft.com/office/drawing/2014/main" id="{D82CCD81-410F-4882-B545-B69B1551C727}"/>
              </a:ext>
            </a:extLst>
          </p:cNvPr>
          <p:cNvSpPr/>
          <p:nvPr/>
        </p:nvSpPr>
        <p:spPr>
          <a:xfrm>
            <a:off x="609597" y="3409205"/>
            <a:ext cx="1007166" cy="520976"/>
          </a:xfrm>
          <a:prstGeom prst="borderCallout1">
            <a:avLst>
              <a:gd name="adj1" fmla="val 31468"/>
              <a:gd name="adj2" fmla="val 99562"/>
              <a:gd name="adj3" fmla="val 5240"/>
              <a:gd name="adj4" fmla="val 1649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JITRNICE</a:t>
            </a:r>
          </a:p>
        </p:txBody>
      </p:sp>
      <p:sp>
        <p:nvSpPr>
          <p:cNvPr id="8" name="Bublinový popisek: čárový 7">
            <a:extLst>
              <a:ext uri="{FF2B5EF4-FFF2-40B4-BE49-F238E27FC236}">
                <a16:creationId xmlns:a16="http://schemas.microsoft.com/office/drawing/2014/main" id="{5F8988E5-1A29-4684-97DE-57D2442984FB}"/>
              </a:ext>
            </a:extLst>
          </p:cNvPr>
          <p:cNvSpPr/>
          <p:nvPr/>
        </p:nvSpPr>
        <p:spPr>
          <a:xfrm>
            <a:off x="1113180" y="4453999"/>
            <a:ext cx="1007166" cy="520976"/>
          </a:xfrm>
          <a:prstGeom prst="borderCallout1">
            <a:avLst>
              <a:gd name="adj1" fmla="val 41643"/>
              <a:gd name="adj2" fmla="val 99562"/>
              <a:gd name="adj3" fmla="val -147384"/>
              <a:gd name="adj4" fmla="val 1517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MASO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6354A456-8271-4AFF-A0DA-9F79BFD59FDE}"/>
                  </a:ext>
                </a:extLst>
              </p14:cNvPr>
              <p14:cNvContentPartPr/>
              <p14:nvPr/>
            </p14:nvContentPartPr>
            <p14:xfrm>
              <a:off x="298173" y="3053913"/>
              <a:ext cx="437400" cy="12315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6354A456-8271-4AFF-A0DA-9F79BFD59F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9533" y="3045270"/>
                <a:ext cx="455040" cy="1249205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Bublinový popisek: čárový 14">
            <a:extLst>
              <a:ext uri="{FF2B5EF4-FFF2-40B4-BE49-F238E27FC236}">
                <a16:creationId xmlns:a16="http://schemas.microsoft.com/office/drawing/2014/main" id="{3AD75E2E-0B50-4426-A9F4-401C1D9217A2}"/>
              </a:ext>
            </a:extLst>
          </p:cNvPr>
          <p:cNvSpPr/>
          <p:nvPr/>
        </p:nvSpPr>
        <p:spPr>
          <a:xfrm>
            <a:off x="9192040" y="1150452"/>
            <a:ext cx="1007166" cy="520976"/>
          </a:xfrm>
          <a:prstGeom prst="borderCallout1">
            <a:avLst>
              <a:gd name="adj1" fmla="val 105236"/>
              <a:gd name="adj2" fmla="val 41668"/>
              <a:gd name="adj3" fmla="val 262155"/>
              <a:gd name="adj4" fmla="val 3337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PRŮVOD</a:t>
            </a:r>
          </a:p>
        </p:txBody>
      </p:sp>
      <p:sp>
        <p:nvSpPr>
          <p:cNvPr id="16" name="Bublinový popisek: čárový 15">
            <a:extLst>
              <a:ext uri="{FF2B5EF4-FFF2-40B4-BE49-F238E27FC236}">
                <a16:creationId xmlns:a16="http://schemas.microsoft.com/office/drawing/2014/main" id="{04D62097-C64A-4294-8EFC-FA4D692D57F8}"/>
              </a:ext>
            </a:extLst>
          </p:cNvPr>
          <p:cNvSpPr/>
          <p:nvPr/>
        </p:nvSpPr>
        <p:spPr>
          <a:xfrm>
            <a:off x="5373756" y="1671428"/>
            <a:ext cx="1007166" cy="520976"/>
          </a:xfrm>
          <a:prstGeom prst="borderCallout1">
            <a:avLst>
              <a:gd name="adj1" fmla="val 105236"/>
              <a:gd name="adj2" fmla="val 48247"/>
              <a:gd name="adj3" fmla="val 229087"/>
              <a:gd name="adj4" fmla="val 6758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1x za rok</a:t>
            </a:r>
          </a:p>
        </p:txBody>
      </p:sp>
      <p:sp>
        <p:nvSpPr>
          <p:cNvPr id="17" name="Bublinový popisek: čárový 16">
            <a:extLst>
              <a:ext uri="{FF2B5EF4-FFF2-40B4-BE49-F238E27FC236}">
                <a16:creationId xmlns:a16="http://schemas.microsoft.com/office/drawing/2014/main" id="{86A02FD8-08AE-429D-AED6-E7F98006F329}"/>
              </a:ext>
            </a:extLst>
          </p:cNvPr>
          <p:cNvSpPr/>
          <p:nvPr/>
        </p:nvSpPr>
        <p:spPr>
          <a:xfrm>
            <a:off x="10696321" y="1150452"/>
            <a:ext cx="1268573" cy="520976"/>
          </a:xfrm>
          <a:prstGeom prst="borderCallout1">
            <a:avLst>
              <a:gd name="adj1" fmla="val 102692"/>
              <a:gd name="adj2" fmla="val 45615"/>
              <a:gd name="adj3" fmla="val 178212"/>
              <a:gd name="adj4" fmla="val 1890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kostým medvěda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7073352B-DFC9-44D5-9EE2-D9B097060FA6}"/>
              </a:ext>
            </a:extLst>
          </p:cNvPr>
          <p:cNvSpPr txBox="1"/>
          <p:nvPr/>
        </p:nvSpPr>
        <p:spPr>
          <a:xfrm>
            <a:off x="298173" y="238506"/>
            <a:ext cx="4465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/>
              <a:t>Co již víme o masopustu… </a:t>
            </a:r>
          </a:p>
        </p:txBody>
      </p:sp>
      <p:sp>
        <p:nvSpPr>
          <p:cNvPr id="19" name="Bublinový popisek: čárový 18">
            <a:extLst>
              <a:ext uri="{FF2B5EF4-FFF2-40B4-BE49-F238E27FC236}">
                <a16:creationId xmlns:a16="http://schemas.microsoft.com/office/drawing/2014/main" id="{06187027-3F98-4A2F-9CB3-E838FB0C18C3}"/>
              </a:ext>
            </a:extLst>
          </p:cNvPr>
          <p:cNvSpPr/>
          <p:nvPr/>
        </p:nvSpPr>
        <p:spPr>
          <a:xfrm>
            <a:off x="6135755" y="4714487"/>
            <a:ext cx="1563758" cy="718904"/>
          </a:xfrm>
          <a:prstGeom prst="borderCallout1">
            <a:avLst>
              <a:gd name="adj1" fmla="val -1600"/>
              <a:gd name="adj2" fmla="val 45615"/>
              <a:gd name="adj3" fmla="val -97540"/>
              <a:gd name="adj4" fmla="val 283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Držet půst </a:t>
            </a:r>
          </a:p>
        </p:txBody>
      </p:sp>
      <p:sp>
        <p:nvSpPr>
          <p:cNvPr id="20" name="Bublinový popisek: čárový 19">
            <a:extLst>
              <a:ext uri="{FF2B5EF4-FFF2-40B4-BE49-F238E27FC236}">
                <a16:creationId xmlns:a16="http://schemas.microsoft.com/office/drawing/2014/main" id="{6E1F3DF4-0B3C-475E-9F74-0A48D068A10B}"/>
              </a:ext>
            </a:extLst>
          </p:cNvPr>
          <p:cNvSpPr/>
          <p:nvPr/>
        </p:nvSpPr>
        <p:spPr>
          <a:xfrm>
            <a:off x="8386969" y="5356390"/>
            <a:ext cx="1007166" cy="520976"/>
          </a:xfrm>
          <a:prstGeom prst="borderCallout1">
            <a:avLst>
              <a:gd name="adj1" fmla="val 59449"/>
              <a:gd name="adj2" fmla="val -4385"/>
              <a:gd name="adj3" fmla="val -22742"/>
              <a:gd name="adj4" fmla="val -6530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NEJÍST MASO</a:t>
            </a:r>
          </a:p>
        </p:txBody>
      </p:sp>
      <p:sp>
        <p:nvSpPr>
          <p:cNvPr id="21" name="Bublinový popisek: čárový 20">
            <a:extLst>
              <a:ext uri="{FF2B5EF4-FFF2-40B4-BE49-F238E27FC236}">
                <a16:creationId xmlns:a16="http://schemas.microsoft.com/office/drawing/2014/main" id="{560258D0-EE7C-4E5A-BCB4-1307BB7B8CE7}"/>
              </a:ext>
            </a:extLst>
          </p:cNvPr>
          <p:cNvSpPr/>
          <p:nvPr/>
        </p:nvSpPr>
        <p:spPr>
          <a:xfrm>
            <a:off x="3236842" y="1038225"/>
            <a:ext cx="1007166" cy="520976"/>
          </a:xfrm>
          <a:prstGeom prst="borderCallout1">
            <a:avLst>
              <a:gd name="adj1" fmla="val 105236"/>
              <a:gd name="adj2" fmla="val 61404"/>
              <a:gd name="adj3" fmla="val 343554"/>
              <a:gd name="adj4" fmla="val 17548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zábava</a:t>
            </a:r>
          </a:p>
        </p:txBody>
      </p:sp>
      <p:sp>
        <p:nvSpPr>
          <p:cNvPr id="22" name="Bublinový popisek: čárový 21">
            <a:extLst>
              <a:ext uri="{FF2B5EF4-FFF2-40B4-BE49-F238E27FC236}">
                <a16:creationId xmlns:a16="http://schemas.microsoft.com/office/drawing/2014/main" id="{EDEE08EB-205A-4D2E-BFDC-F24EE8209F34}"/>
              </a:ext>
            </a:extLst>
          </p:cNvPr>
          <p:cNvSpPr/>
          <p:nvPr/>
        </p:nvSpPr>
        <p:spPr>
          <a:xfrm>
            <a:off x="4411315" y="303365"/>
            <a:ext cx="1007166" cy="520976"/>
          </a:xfrm>
          <a:prstGeom prst="borderCallout1">
            <a:avLst>
              <a:gd name="adj1" fmla="val 82342"/>
              <a:gd name="adj2" fmla="val 6141"/>
              <a:gd name="adj3" fmla="val 132425"/>
              <a:gd name="adj4" fmla="val -2451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sranda</a:t>
            </a:r>
          </a:p>
        </p:txBody>
      </p:sp>
      <p:sp>
        <p:nvSpPr>
          <p:cNvPr id="23" name="Bublinový popisek: čárový 22">
            <a:extLst>
              <a:ext uri="{FF2B5EF4-FFF2-40B4-BE49-F238E27FC236}">
                <a16:creationId xmlns:a16="http://schemas.microsoft.com/office/drawing/2014/main" id="{26E09893-DA99-4A59-A916-B7F0F8F7C0CD}"/>
              </a:ext>
            </a:extLst>
          </p:cNvPr>
          <p:cNvSpPr/>
          <p:nvPr/>
        </p:nvSpPr>
        <p:spPr>
          <a:xfrm>
            <a:off x="7531455" y="1559201"/>
            <a:ext cx="1007166" cy="520976"/>
          </a:xfrm>
          <a:prstGeom prst="borderCallout1">
            <a:avLst>
              <a:gd name="adj1" fmla="val 100148"/>
              <a:gd name="adj2" fmla="val 61404"/>
              <a:gd name="adj3" fmla="val 188387"/>
              <a:gd name="adj4" fmla="val 1307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čert</a:t>
            </a:r>
          </a:p>
        </p:txBody>
      </p:sp>
      <p:sp>
        <p:nvSpPr>
          <p:cNvPr id="24" name="Bublinový popisek: čárový 23">
            <a:extLst>
              <a:ext uri="{FF2B5EF4-FFF2-40B4-BE49-F238E27FC236}">
                <a16:creationId xmlns:a16="http://schemas.microsoft.com/office/drawing/2014/main" id="{674F8659-C902-4A33-A724-533F9A81EA59}"/>
              </a:ext>
            </a:extLst>
          </p:cNvPr>
          <p:cNvSpPr/>
          <p:nvPr/>
        </p:nvSpPr>
        <p:spPr>
          <a:xfrm>
            <a:off x="4121425" y="4861919"/>
            <a:ext cx="1007166" cy="520976"/>
          </a:xfrm>
          <a:prstGeom prst="borderCallout1">
            <a:avLst>
              <a:gd name="adj1" fmla="val -1600"/>
              <a:gd name="adj2" fmla="val 62720"/>
              <a:gd name="adj3" fmla="val -162646"/>
              <a:gd name="adj4" fmla="val 1136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karneval</a:t>
            </a:r>
          </a:p>
        </p:txBody>
      </p:sp>
      <p:sp>
        <p:nvSpPr>
          <p:cNvPr id="25" name="Bublinový popisek: čárový 24">
            <a:extLst>
              <a:ext uri="{FF2B5EF4-FFF2-40B4-BE49-F238E27FC236}">
                <a16:creationId xmlns:a16="http://schemas.microsoft.com/office/drawing/2014/main" id="{C166B762-C0AA-40AB-8591-7833168D1FB4}"/>
              </a:ext>
            </a:extLst>
          </p:cNvPr>
          <p:cNvSpPr/>
          <p:nvPr/>
        </p:nvSpPr>
        <p:spPr>
          <a:xfrm>
            <a:off x="2415206" y="5150149"/>
            <a:ext cx="1202637" cy="520976"/>
          </a:xfrm>
          <a:prstGeom prst="borderCallout1">
            <a:avLst>
              <a:gd name="adj1" fmla="val 6031"/>
              <a:gd name="adj2" fmla="val 40352"/>
              <a:gd name="adj3" fmla="val -279658"/>
              <a:gd name="adj4" fmla="val 397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zabijačka</a:t>
            </a:r>
          </a:p>
        </p:txBody>
      </p:sp>
      <p:sp>
        <p:nvSpPr>
          <p:cNvPr id="26" name="Bublinový popisek: čárový 25">
            <a:extLst>
              <a:ext uri="{FF2B5EF4-FFF2-40B4-BE49-F238E27FC236}">
                <a16:creationId xmlns:a16="http://schemas.microsoft.com/office/drawing/2014/main" id="{95C3F744-26D9-495F-91F9-28C475032056}"/>
              </a:ext>
            </a:extLst>
          </p:cNvPr>
          <p:cNvSpPr/>
          <p:nvPr/>
        </p:nvSpPr>
        <p:spPr>
          <a:xfrm>
            <a:off x="9095959" y="4006103"/>
            <a:ext cx="1633331" cy="520976"/>
          </a:xfrm>
          <a:prstGeom prst="borderCallout1">
            <a:avLst>
              <a:gd name="adj1" fmla="val 59449"/>
              <a:gd name="adj2" fmla="val -4385"/>
              <a:gd name="adj3" fmla="val -38004"/>
              <a:gd name="adj4" fmla="val -7177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Lov zvěře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BF0264EE-BFB1-4CA4-AA11-7276E2DE919D}"/>
                  </a:ext>
                </a:extLst>
              </p14:cNvPr>
              <p14:cNvContentPartPr/>
              <p14:nvPr/>
            </p14:nvContentPartPr>
            <p14:xfrm>
              <a:off x="10124181" y="2577762"/>
              <a:ext cx="1657440" cy="76500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BF0264EE-BFB1-4CA4-AA11-7276E2DE919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15179" y="2569122"/>
                <a:ext cx="1675084" cy="78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58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7461D3-684F-471E-9B32-49E25222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Den plný her a týmové práce….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A7A9E1A-37B3-43C4-A751-4918EB9CB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Pravopisná rozcvička s pohybem</a:t>
            </a:r>
          </a:p>
          <a:p>
            <a:r>
              <a:rPr lang="cs-CZ" dirty="0"/>
              <a:t>Masopustní město, jméno, zvíře, … </a:t>
            </a:r>
          </a:p>
          <a:p>
            <a:pPr marL="0" indent="0">
              <a:buNone/>
            </a:pPr>
            <a:r>
              <a:rPr lang="cs-CZ" dirty="0"/>
              <a:t>	-&gt; maska, jídlo, sloveso (které se váže k masopustu)…</a:t>
            </a:r>
          </a:p>
          <a:p>
            <a:r>
              <a:rPr lang="cs-CZ" dirty="0"/>
              <a:t>Matematické bingo</a:t>
            </a:r>
          </a:p>
          <a:p>
            <a:r>
              <a:rPr lang="cs-CZ" dirty="0"/>
              <a:t>Matematický vetřelec</a:t>
            </a:r>
          </a:p>
          <a:p>
            <a:r>
              <a:rPr lang="cs-CZ" dirty="0"/>
              <a:t>Piškvorkový souboj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6115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19DEFA-0EA0-4100-AFB5-0584D1B2E7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TÝMOVÁ PRÁCE</a:t>
            </a:r>
          </a:p>
        </p:txBody>
      </p:sp>
    </p:spTree>
    <p:extLst>
      <p:ext uri="{BB962C8B-B14F-4D97-AF65-F5344CB8AC3E}">
        <p14:creationId xmlns:p14="http://schemas.microsoft.com/office/powerpoint/2010/main" val="3019548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A63E88-6D60-4E5C-A386-8760F6188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053"/>
            <a:ext cx="10515600" cy="58309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skupina č. 1 - Masopust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842B23-12EE-4C32-A0BB-A739D1690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7739"/>
            <a:ext cx="10515600" cy="4719224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cs-CZ" b="1" dirty="0"/>
              <a:t>Tomáš K., Michal Š., Matěj </a:t>
            </a:r>
            <a:r>
              <a:rPr lang="cs-CZ" b="1" dirty="0" err="1"/>
              <a:t>Du</a:t>
            </a:r>
            <a:r>
              <a:rPr lang="cs-CZ" b="1" dirty="0"/>
              <a:t>., Lukáš, Romana, Marie</a:t>
            </a:r>
            <a:endParaRPr lang="cs-CZ" b="0" dirty="0">
              <a:effectLst/>
            </a:endParaRPr>
          </a:p>
          <a:p>
            <a:pPr marL="0" indent="0" fontAlgn="base">
              <a:buNone/>
            </a:pPr>
            <a:endParaRPr lang="cs-CZ" dirty="0"/>
          </a:p>
          <a:p>
            <a:pPr fontAlgn="base"/>
            <a:r>
              <a:rPr lang="cs-CZ" dirty="0"/>
              <a:t>Masopust – jinak taky: karneval, fašank</a:t>
            </a:r>
          </a:p>
          <a:p>
            <a:pPr fontAlgn="base"/>
            <a:r>
              <a:rPr lang="cs-CZ" dirty="0"/>
              <a:t>slavnostní období mezi Vánocemi a postní dobou</a:t>
            </a:r>
          </a:p>
          <a:p>
            <a:pPr fontAlgn="base"/>
            <a:r>
              <a:rPr lang="cs-CZ" dirty="0"/>
              <a:t>slaví se od Tří králů a trvá do začátku postní</a:t>
            </a:r>
          </a:p>
          <a:p>
            <a:pPr fontAlgn="base"/>
            <a:r>
              <a:rPr lang="cs-CZ" dirty="0"/>
              <a:t>termín se určuje podle Velikonoc</a:t>
            </a:r>
          </a:p>
          <a:p>
            <a:pPr fontAlgn="base"/>
            <a:r>
              <a:rPr lang="cs-CZ" dirty="0"/>
              <a:t>masopust se slaví hlavně poslední 3 dny</a:t>
            </a:r>
          </a:p>
          <a:p>
            <a:pPr marL="0" indent="0" fontAlgn="base">
              <a:buNone/>
            </a:pPr>
            <a:endParaRPr lang="cs-CZ" dirty="0"/>
          </a:p>
          <a:p>
            <a:pPr marL="0" indent="0" fontAlgn="base">
              <a:buNone/>
            </a:pPr>
            <a:r>
              <a:rPr lang="cs-CZ" dirty="0"/>
              <a:t>Významné dny v letošním roce: </a:t>
            </a:r>
          </a:p>
          <a:p>
            <a:pPr marL="0" indent="0" fontAlgn="base">
              <a:buNone/>
            </a:pPr>
            <a:r>
              <a:rPr lang="cs-CZ" dirty="0"/>
              <a:t>Tučný čtvrtek (tučňák) – 11. února -&gt; má se hodně jíst a pít, aby mělo tělo sílu</a:t>
            </a:r>
          </a:p>
          <a:p>
            <a:pPr marL="0" indent="0" fontAlgn="base">
              <a:buNone/>
            </a:pPr>
            <a:r>
              <a:rPr lang="cs-CZ" dirty="0"/>
              <a:t>Masopustní neděle – 14. února -&gt; taneční neděle (zábavy)</a:t>
            </a:r>
          </a:p>
          <a:p>
            <a:pPr marL="0" indent="0" fontAlgn="base">
              <a:buNone/>
            </a:pPr>
            <a:r>
              <a:rPr lang="cs-CZ" dirty="0"/>
              <a:t>Masopustní úterý – 16. února -&gt; průvod, divadelní hry -&gt; masky</a:t>
            </a:r>
          </a:p>
          <a:p>
            <a:pPr marL="0" indent="0" fontAlgn="base">
              <a:buNone/>
            </a:pPr>
            <a:r>
              <a:rPr lang="cs-CZ" dirty="0"/>
              <a:t>Popeleční středa – 17. února -&gt; zahájení postního období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89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2AD445-8B5E-4717-9310-76016EA9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5819" y="361122"/>
            <a:ext cx="9560361" cy="613575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087E2C4-B9DA-4A10-ACA7-85E3D91407D5}"/>
              </a:ext>
            </a:extLst>
          </p:cNvPr>
          <p:cNvSpPr txBox="1"/>
          <p:nvPr/>
        </p:nvSpPr>
        <p:spPr>
          <a:xfrm>
            <a:off x="5327374" y="104495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chemeClr val="accent2"/>
                </a:solidFill>
              </a:rPr>
              <a:t>MASOPUST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3CE1481-422F-43CB-8F1D-153D37014D11}"/>
              </a:ext>
            </a:extLst>
          </p:cNvPr>
          <p:cNvSpPr txBox="1"/>
          <p:nvPr/>
        </p:nvSpPr>
        <p:spPr>
          <a:xfrm>
            <a:off x="5211416" y="1790339"/>
            <a:ext cx="2372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veselý	zábavný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B7FEFD-98BD-4017-A430-E1E2F8315C44}"/>
              </a:ext>
            </a:extLst>
          </p:cNvPr>
          <p:cNvSpPr txBox="1"/>
          <p:nvPr/>
        </p:nvSpPr>
        <p:spPr>
          <a:xfrm>
            <a:off x="4793974" y="2592960"/>
            <a:ext cx="32070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accent6"/>
                </a:solidFill>
              </a:rPr>
              <a:t>jíst	pít	tančit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E58416-18C4-4E0F-9130-D83F5E81C4D0}"/>
              </a:ext>
            </a:extLst>
          </p:cNvPr>
          <p:cNvSpPr txBox="1"/>
          <p:nvPr/>
        </p:nvSpPr>
        <p:spPr>
          <a:xfrm>
            <a:off x="4555434" y="3385162"/>
            <a:ext cx="368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</a:rPr>
              <a:t>Masopust je veselý svátek.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878D99D-36CA-429E-BEC8-EF8C9FD9537A}"/>
              </a:ext>
            </a:extLst>
          </p:cNvPr>
          <p:cNvSpPr txBox="1"/>
          <p:nvPr/>
        </p:nvSpPr>
        <p:spPr>
          <a:xfrm>
            <a:off x="5463209" y="4119193"/>
            <a:ext cx="2140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0000"/>
                </a:solidFill>
              </a:rPr>
              <a:t>karneval</a:t>
            </a:r>
          </a:p>
        </p:txBody>
      </p:sp>
    </p:spTree>
    <p:extLst>
      <p:ext uri="{BB962C8B-B14F-4D97-AF65-F5344CB8AC3E}">
        <p14:creationId xmlns:p14="http://schemas.microsoft.com/office/powerpoint/2010/main" val="3214851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FBC5D-5D65-40D4-9AD8-B3D09B51A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0579"/>
          </a:xfrm>
        </p:spPr>
        <p:txBody>
          <a:bodyPr/>
          <a:lstStyle/>
          <a:p>
            <a:r>
              <a:rPr lang="cs-CZ" b="1" dirty="0"/>
              <a:t>skupina č. 2 – masopustní pranostiky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223E19-9875-4B23-9494-9B4053AAB8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/>
              <a:t>Tomáš F., Aleš, Nikola V., Tereza, Nikola M., Nela</a:t>
            </a:r>
          </a:p>
          <a:p>
            <a:pPr marL="0" indent="0">
              <a:buNone/>
            </a:pPr>
            <a:endParaRPr lang="cs-CZ" sz="2200" b="0" dirty="0">
              <a:effectLst/>
            </a:endParaRPr>
          </a:p>
          <a:p>
            <a:r>
              <a:rPr lang="cs-CZ" dirty="0"/>
              <a:t>Krátký masopust - dlouhá zima. </a:t>
            </a:r>
            <a:endParaRPr lang="cs-CZ" b="0" dirty="0">
              <a:effectLst/>
            </a:endParaRPr>
          </a:p>
          <a:p>
            <a:r>
              <a:rPr lang="cs-CZ" dirty="0"/>
              <a:t>Masopust na mrazu - někdo přijde k úrazu.</a:t>
            </a:r>
            <a:endParaRPr lang="cs-CZ" b="0" dirty="0">
              <a:effectLst/>
            </a:endParaRPr>
          </a:p>
          <a:p>
            <a:r>
              <a:rPr lang="cs-CZ" dirty="0"/>
              <a:t>Masopust   na   slunci, pomlázka  u kamen.</a:t>
            </a:r>
            <a:endParaRPr lang="cs-CZ" b="0" dirty="0">
              <a:effectLst/>
            </a:endParaRPr>
          </a:p>
          <a:p>
            <a:r>
              <a:rPr lang="cs-CZ" dirty="0"/>
              <a:t>Teče-li v úterý masopustní voda </a:t>
            </a:r>
            <a:r>
              <a:rPr lang="cs-CZ" dirty="0" err="1"/>
              <a:t>kolejem</a:t>
            </a:r>
            <a:r>
              <a:rPr lang="cs-CZ" dirty="0"/>
              <a:t>, bude úrodný rok na len.</a:t>
            </a:r>
            <a:endParaRPr lang="cs-CZ" b="0" dirty="0">
              <a:effectLst/>
            </a:endParaRPr>
          </a:p>
          <a:p>
            <a:r>
              <a:rPr lang="cs-CZ" dirty="0"/>
              <a:t>Konec masopustu jasný – len krásný.</a:t>
            </a:r>
          </a:p>
          <a:p>
            <a:r>
              <a:rPr lang="cs-CZ" dirty="0"/>
              <a:t>Jaké jest masopustní úterý, taková bude Veliká noc.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595918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751</Words>
  <Application>Microsoft Office PowerPoint</Application>
  <PresentationFormat>Širokoúhlá obrazovka</PresentationFormat>
  <Paragraphs>100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Prezentace aplikace PowerPoint</vt:lpstr>
      <vt:lpstr>PŘEHLÍDKA MASEK</vt:lpstr>
      <vt:lpstr>Prezentace aplikace PowerPoint</vt:lpstr>
      <vt:lpstr>Prezentace aplikace PowerPoint</vt:lpstr>
      <vt:lpstr>Den plný her a týmové práce….</vt:lpstr>
      <vt:lpstr>TÝMOVÁ PRÁCE</vt:lpstr>
      <vt:lpstr>skupina č. 1 - Masopust</vt:lpstr>
      <vt:lpstr>Prezentace aplikace PowerPoint</vt:lpstr>
      <vt:lpstr>skupina č. 2 – masopustní pranostiky</vt:lpstr>
      <vt:lpstr>Prezentace aplikace PowerPoint</vt:lpstr>
      <vt:lpstr>skupina č. 3 – masopustní recept</vt:lpstr>
      <vt:lpstr>Prezentace aplikace PowerPoint</vt:lpstr>
      <vt:lpstr>skupina č. 4 – masopustní lidové masky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ON-LINE MASOPUST  V 5.C</dc:title>
  <dc:creator>Zubalikova Petra</dc:creator>
  <cp:lastModifiedBy>Jahoda Zdenek</cp:lastModifiedBy>
  <cp:revision>17</cp:revision>
  <dcterms:created xsi:type="dcterms:W3CDTF">2021-02-19T10:47:53Z</dcterms:created>
  <dcterms:modified xsi:type="dcterms:W3CDTF">2021-03-09T09:46:51Z</dcterms:modified>
</cp:coreProperties>
</file>