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680E299-151A-4564-91EE-6CB742BEE1C9}" type="datetimeFigureOut">
              <a:rPr lang="cs-CZ" smtClean="0"/>
              <a:t>02.02.2021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286294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80E299-151A-4564-91EE-6CB742BEE1C9}" type="datetimeFigureOut">
              <a:rPr lang="cs-CZ" smtClean="0"/>
              <a:t>02.02.2021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77888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80E299-151A-4564-91EE-6CB742BEE1C9}" type="datetimeFigureOut">
              <a:rPr lang="cs-CZ" smtClean="0"/>
              <a:t>02.02.2021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17331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80E299-151A-4564-91EE-6CB742BEE1C9}" type="datetimeFigureOut">
              <a:rPr lang="cs-CZ" smtClean="0"/>
              <a:t>02.02.2021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382593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680E299-151A-4564-91EE-6CB742BEE1C9}" type="datetimeFigureOut">
              <a:rPr lang="cs-CZ" smtClean="0"/>
              <a:t>02.02.2021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352288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680E299-151A-4564-91EE-6CB742BEE1C9}" type="datetimeFigureOut">
              <a:rPr lang="cs-CZ" smtClean="0"/>
              <a:t>02.02.2021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65240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80E299-151A-4564-91EE-6CB742BEE1C9}" type="datetimeFigureOut">
              <a:rPr lang="cs-CZ" smtClean="0"/>
              <a:t>02.02.2021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10467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680E299-151A-4564-91EE-6CB742BEE1C9}" type="datetimeFigureOut">
              <a:rPr lang="cs-CZ" smtClean="0"/>
              <a:t>02.02.2021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181497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0E299-151A-4564-91EE-6CB742BEE1C9}" type="datetimeFigureOut">
              <a:rPr lang="cs-CZ" smtClean="0"/>
              <a:t>02.02.2021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364571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80E299-151A-4564-91EE-6CB742BEE1C9}" type="datetimeFigureOut">
              <a:rPr lang="cs-CZ" smtClean="0"/>
              <a:t>02.02.2021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17977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80E299-151A-4564-91EE-6CB742BEE1C9}" type="datetimeFigureOut">
              <a:rPr lang="cs-CZ" smtClean="0"/>
              <a:t>02.02.2021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50025F9-7CAF-4ABA-BAB4-A07898F9B41D}" type="slidenum">
              <a:rPr lang="cs-CZ" smtClean="0"/>
              <a:t>‹#›</a:t>
            </a:fld>
            <a:endParaRPr lang="cs-CZ"/>
          </a:p>
        </p:txBody>
      </p:sp>
    </p:spTree>
    <p:extLst>
      <p:ext uri="{BB962C8B-B14F-4D97-AF65-F5344CB8AC3E}">
        <p14:creationId xmlns:p14="http://schemas.microsoft.com/office/powerpoint/2010/main" val="186010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0E299-151A-4564-91EE-6CB742BEE1C9}" type="datetimeFigureOut">
              <a:rPr lang="cs-CZ" smtClean="0"/>
              <a:t>02.02.2021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025F9-7CAF-4ABA-BAB4-A07898F9B41D}" type="slidenum">
              <a:rPr lang="cs-CZ" smtClean="0"/>
              <a:t>‹#›</a:t>
            </a:fld>
            <a:endParaRPr lang="cs-CZ"/>
          </a:p>
        </p:txBody>
      </p:sp>
    </p:spTree>
    <p:extLst>
      <p:ext uri="{BB962C8B-B14F-4D97-AF65-F5344CB8AC3E}">
        <p14:creationId xmlns:p14="http://schemas.microsoft.com/office/powerpoint/2010/main" val="6106570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D603B65-9A98-4041-ACF8-21EE6B4B4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67" y="1622924"/>
            <a:ext cx="2344895" cy="2302557"/>
          </a:xfrm>
          <a:prstGeom prst="rect">
            <a:avLst/>
          </a:prstGeom>
        </p:spPr>
      </p:pic>
      <p:pic>
        <p:nvPicPr>
          <p:cNvPr id="13" name="Obrázek 12">
            <a:extLst>
              <a:ext uri="{FF2B5EF4-FFF2-40B4-BE49-F238E27FC236}">
                <a16:creationId xmlns:a16="http://schemas.microsoft.com/office/drawing/2014/main" id="{8FD7CF38-043D-46FD-9AC4-51C6C270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06" y="0"/>
            <a:ext cx="3058694" cy="2294021"/>
          </a:xfrm>
          <a:prstGeom prst="rect">
            <a:avLst/>
          </a:prstGeom>
        </p:spPr>
      </p:pic>
      <p:pic>
        <p:nvPicPr>
          <p:cNvPr id="11" name="Obrázek 10">
            <a:extLst>
              <a:ext uri="{FF2B5EF4-FFF2-40B4-BE49-F238E27FC236}">
                <a16:creationId xmlns:a16="http://schemas.microsoft.com/office/drawing/2014/main" id="{5DB57465-6877-4AF7-A4E0-F29CFC172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628" y="2294021"/>
            <a:ext cx="2114625" cy="2774739"/>
          </a:xfrm>
          <a:prstGeom prst="rect">
            <a:avLst/>
          </a:prstGeom>
        </p:spPr>
      </p:pic>
      <p:sp>
        <p:nvSpPr>
          <p:cNvPr id="2" name="Nadpis 1">
            <a:extLst>
              <a:ext uri="{FF2B5EF4-FFF2-40B4-BE49-F238E27FC236}">
                <a16:creationId xmlns:a16="http://schemas.microsoft.com/office/drawing/2014/main" id="{053D59F4-D209-48BA-BF5E-D00A725F7987}"/>
              </a:ext>
            </a:extLst>
          </p:cNvPr>
          <p:cNvSpPr>
            <a:spLocks noGrp="1"/>
          </p:cNvSpPr>
          <p:nvPr>
            <p:ph type="title"/>
          </p:nvPr>
        </p:nvSpPr>
        <p:spPr>
          <a:xfrm rot="170413">
            <a:off x="6050165" y="-10037"/>
            <a:ext cx="2963913" cy="3189666"/>
          </a:xfrm>
        </p:spPr>
        <p:txBody>
          <a:bodyPr>
            <a:normAutofit/>
          </a:bodyPr>
          <a:lstStyle/>
          <a:p>
            <a:pPr algn="ctr"/>
            <a:r>
              <a:rPr lang="cs-CZ" sz="1200" u="sng" dirty="0">
                <a:solidFill>
                  <a:srgbClr val="FF0000"/>
                </a:solidFill>
                <a:latin typeface="Segoe UI Black" panose="020B0A02040204020203" pitchFamily="34" charset="0"/>
                <a:ea typeface="Segoe UI Black" panose="020B0A02040204020203" pitchFamily="34" charset="0"/>
              </a:rPr>
              <a:t>Co nás nebaví na školní výuce:</a:t>
            </a:r>
            <a:br>
              <a:rPr lang="cs-CZ" sz="1200" u="sng" dirty="0">
                <a:solidFill>
                  <a:srgbClr val="FF0000"/>
                </a:solidFill>
                <a:latin typeface="Segoe UI Black" panose="020B0A02040204020203" pitchFamily="34" charset="0"/>
                <a:ea typeface="Segoe UI Black" panose="020B0A02040204020203" pitchFamily="34" charset="0"/>
              </a:rPr>
            </a:br>
            <a:r>
              <a:rPr lang="cs-CZ" sz="1200" dirty="0">
                <a:latin typeface="Segoe UI Black" panose="020B0A02040204020203" pitchFamily="34" charset="0"/>
                <a:ea typeface="Segoe UI Black" panose="020B0A02040204020203" pitchFamily="34" charset="0"/>
              </a:rPr>
              <a:t> </a:t>
            </a:r>
            <a:r>
              <a:rPr lang="cs-CZ" sz="800" dirty="0">
                <a:latin typeface="Segoe UI Black" panose="020B0A02040204020203" pitchFamily="34" charset="0"/>
                <a:ea typeface="Segoe UI Black" panose="020B0A02040204020203" pitchFamily="34" charset="0"/>
              </a:rPr>
              <a:t>- Máme více vyučovacích hodin</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Nosíme roušky</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Brzy vstáváme</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-Musíme chodit do školy pěšky nebo autobusem</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Jíme jenom o přestávkách</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Stěhujeme se do jiných tříd</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Nemůžeme být online</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Máme přísnější hodnocení</a:t>
            </a:r>
            <a:br>
              <a:rPr lang="cs-CZ" sz="800" dirty="0">
                <a:latin typeface="Segoe UI Black" panose="020B0A02040204020203" pitchFamily="34" charset="0"/>
                <a:ea typeface="Segoe UI Black" panose="020B0A02040204020203" pitchFamily="34" charset="0"/>
              </a:rPr>
            </a:br>
            <a:br>
              <a:rPr lang="cs-CZ" sz="800" dirty="0">
                <a:latin typeface="Segoe UI Black" panose="020B0A02040204020203" pitchFamily="34" charset="0"/>
                <a:ea typeface="Segoe UI Black" panose="020B0A02040204020203" pitchFamily="34" charset="0"/>
              </a:rPr>
            </a:br>
            <a:r>
              <a:rPr lang="cs-CZ" sz="800" dirty="0">
                <a:latin typeface="Segoe UI Black" panose="020B0A02040204020203" pitchFamily="34" charset="0"/>
                <a:ea typeface="Segoe UI Black" panose="020B0A02040204020203" pitchFamily="34" charset="0"/>
              </a:rPr>
              <a:t>- Dezinfikování rukou</a:t>
            </a:r>
            <a:br>
              <a:rPr lang="cs-CZ" sz="1800" dirty="0">
                <a:latin typeface="Segoe UI Black" panose="020B0A02040204020203" pitchFamily="34" charset="0"/>
                <a:ea typeface="Segoe UI Black" panose="020B0A02040204020203" pitchFamily="34" charset="0"/>
              </a:rPr>
            </a:br>
            <a:br>
              <a:rPr lang="cs-CZ" sz="1800" u="sng" dirty="0">
                <a:solidFill>
                  <a:srgbClr val="92D050"/>
                </a:solidFill>
                <a:latin typeface="Calibri" panose="020F0502020204030204" pitchFamily="34" charset="0"/>
                <a:cs typeface="Times New Roman" panose="02020603050405020304" pitchFamily="18" charset="0"/>
              </a:rPr>
            </a:br>
            <a:endParaRPr lang="cs-CZ" sz="1200" dirty="0"/>
          </a:p>
        </p:txBody>
      </p:sp>
      <p:sp>
        <p:nvSpPr>
          <p:cNvPr id="3" name="Podnadpis 2">
            <a:extLst>
              <a:ext uri="{FF2B5EF4-FFF2-40B4-BE49-F238E27FC236}">
                <a16:creationId xmlns:a16="http://schemas.microsoft.com/office/drawing/2014/main" id="{E87B2DF7-0434-49F1-BFEC-1F8BB229DBC9}"/>
              </a:ext>
            </a:extLst>
          </p:cNvPr>
          <p:cNvSpPr>
            <a:spLocks noGrp="1"/>
          </p:cNvSpPr>
          <p:nvPr>
            <p:ph type="body" idx="1"/>
          </p:nvPr>
        </p:nvSpPr>
        <p:spPr>
          <a:xfrm rot="21398205">
            <a:off x="162488" y="799041"/>
            <a:ext cx="1892115" cy="5884625"/>
          </a:xfrm>
        </p:spPr>
        <p:txBody>
          <a:bodyPr>
            <a:normAutofit lnSpcReduction="10000"/>
          </a:bodyPr>
          <a:lstStyle/>
          <a:p>
            <a:pPr algn="ctr">
              <a:lnSpc>
                <a:spcPct val="107000"/>
              </a:lnSpc>
              <a:spcAft>
                <a:spcPts val="800"/>
              </a:spcAft>
            </a:pPr>
            <a:endParaRPr lang="cs-CZ" sz="14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cs-CZ" sz="1400" u="sng" dirty="0">
                <a:solidFill>
                  <a:srgbClr val="FFC000"/>
                </a:solidFill>
                <a:effectLst/>
                <a:latin typeface="Segoe UI Black" panose="020B0A02040204020203" pitchFamily="34" charset="0"/>
                <a:ea typeface="Segoe UI Black" panose="020B0A02040204020203" pitchFamily="34" charset="0"/>
                <a:cs typeface="Times New Roman" panose="02020603050405020304" pitchFamily="18" charset="0"/>
              </a:rPr>
              <a:t>Báseň 6.C</a:t>
            </a:r>
            <a:endParaRPr lang="cs-CZ" sz="1400" dirty="0">
              <a:solidFill>
                <a:srgbClr val="FFC000"/>
              </a:solidFill>
              <a:effectLst/>
              <a:latin typeface="Segoe UI Black" panose="020B0A02040204020203" pitchFamily="34" charset="0"/>
              <a:ea typeface="Segoe UI Black" panose="020B0A02040204020203" pitchFamily="34" charset="0"/>
              <a:cs typeface="Times New Roman" panose="02020603050405020304" pitchFamily="18" charset="0"/>
            </a:endParaRP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6.C je úžasná, nikdo se jí nebojí,</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a tak se každý připojí.</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Všichni se tak dobře učí,</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až jim z toho hlava hučí.</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Dokola se učíme, </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doma z toho šílíme.</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A když je hezký den, </a:t>
            </a:r>
          </a:p>
          <a:p>
            <a:pPr algn="ctr">
              <a:lnSpc>
                <a:spcPct val="107000"/>
              </a:lnSpc>
              <a:spcAft>
                <a:spcPts val="800"/>
              </a:spcAft>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vyjdeme si ven.</a:t>
            </a:r>
          </a:p>
          <a:p>
            <a:pPr marL="0" indent="0" algn="ctr">
              <a:lnSpc>
                <a:spcPct val="107000"/>
              </a:lnSpc>
              <a:spcAft>
                <a:spcPts val="800"/>
              </a:spcAft>
              <a:buNone/>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S celou třídou se bavíme</a:t>
            </a:r>
          </a:p>
          <a:p>
            <a:pPr marL="0" indent="0" algn="ctr">
              <a:lnSpc>
                <a:spcPct val="107000"/>
              </a:lnSpc>
              <a:spcAft>
                <a:spcPts val="800"/>
              </a:spcAft>
              <a:buNone/>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a u toho se online učíme.</a:t>
            </a:r>
          </a:p>
          <a:p>
            <a:pPr marL="0" indent="0" algn="ctr">
              <a:lnSpc>
                <a:spcPct val="107000"/>
              </a:lnSpc>
              <a:spcAft>
                <a:spcPts val="800"/>
              </a:spcAft>
              <a:buNone/>
            </a:pPr>
            <a:r>
              <a:rPr lang="cs-CZ" sz="800" dirty="0">
                <a:effectLst/>
                <a:latin typeface="Segoe UI Black" panose="020B0A02040204020203" pitchFamily="34" charset="0"/>
                <a:ea typeface="Segoe UI Black" panose="020B0A02040204020203" pitchFamily="34" charset="0"/>
                <a:cs typeface="Times New Roman" panose="02020603050405020304" pitchFamily="18" charset="0"/>
              </a:rPr>
              <a:t> Hodně her spolu hrajeme,</a:t>
            </a:r>
          </a:p>
          <a:p>
            <a:pPr marL="0" indent="0" algn="ctr">
              <a:lnSpc>
                <a:spcPct val="107000"/>
              </a:lnSpc>
              <a:spcAft>
                <a:spcPts val="800"/>
              </a:spcAft>
              <a:buNone/>
            </a:pPr>
            <a:r>
              <a:rPr lang="cs-CZ" sz="800" dirty="0">
                <a:solidFill>
                  <a:srgbClr val="FFFFFF"/>
                </a:solidFill>
                <a:effectLst/>
                <a:latin typeface="Segoe UI Black" panose="020B0A02040204020203" pitchFamily="34" charset="0"/>
                <a:ea typeface="Segoe UI Black" panose="020B0A02040204020203" pitchFamily="34" charset="0"/>
                <a:cs typeface="Times New Roman" panose="02020603050405020304" pitchFamily="18" charset="0"/>
              </a:rPr>
              <a:t>a pak se z toho smějeme. </a:t>
            </a:r>
            <a:endParaRPr lang="cs-CZ" sz="800" dirty="0">
              <a:effectLst/>
              <a:latin typeface="Segoe UI Black" panose="020B0A02040204020203" pitchFamily="34" charset="0"/>
              <a:ea typeface="Segoe UI Black" panose="020B0A02040204020203" pitchFamily="34" charset="0"/>
              <a:cs typeface="Times New Roman" panose="02020603050405020304" pitchFamily="18" charset="0"/>
            </a:endParaRPr>
          </a:p>
          <a:p>
            <a:pPr algn="ctr">
              <a:lnSpc>
                <a:spcPct val="107000"/>
              </a:lnSpc>
              <a:spcAft>
                <a:spcPts val="800"/>
              </a:spcAft>
            </a:pPr>
            <a:endParaRPr lang="cs-CZ" sz="800" dirty="0">
              <a:effectLst/>
              <a:latin typeface="Segoe UI Black" panose="020B0A02040204020203" pitchFamily="34" charset="0"/>
              <a:ea typeface="Segoe UI Black" panose="020B0A02040204020203" pitchFamily="34" charset="0"/>
              <a:cs typeface="Times New Roman" panose="02020603050405020304" pitchFamily="18" charset="0"/>
            </a:endParaRPr>
          </a:p>
          <a:p>
            <a:pPr algn="ctr">
              <a:lnSpc>
                <a:spcPct val="107000"/>
              </a:lnSpc>
              <a:spcAft>
                <a:spcPts val="800"/>
              </a:spcAft>
            </a:pPr>
            <a:endParaRPr lang="cs-CZ"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6" name="Zástupný obsah 5">
            <a:extLst>
              <a:ext uri="{FF2B5EF4-FFF2-40B4-BE49-F238E27FC236}">
                <a16:creationId xmlns:a16="http://schemas.microsoft.com/office/drawing/2014/main" id="{512D7F05-6A6A-4DFB-9EE9-044956C3FF4D}"/>
              </a:ext>
            </a:extLst>
          </p:cNvPr>
          <p:cNvSpPr>
            <a:spLocks noGrp="1"/>
          </p:cNvSpPr>
          <p:nvPr>
            <p:ph sz="half" idx="2"/>
          </p:nvPr>
        </p:nvSpPr>
        <p:spPr>
          <a:xfrm rot="21321493">
            <a:off x="2240952" y="4024582"/>
            <a:ext cx="2351641" cy="2491918"/>
          </a:xfrm>
        </p:spPr>
        <p:txBody>
          <a:bodyPr>
            <a:normAutofit/>
          </a:bodyPr>
          <a:lstStyle/>
          <a:p>
            <a:pPr marL="0" indent="0" algn="ctr">
              <a:buNone/>
            </a:pPr>
            <a:r>
              <a:rPr lang="cs-CZ" sz="1400" u="sng" dirty="0">
                <a:solidFill>
                  <a:srgbClr val="FF0000"/>
                </a:solidFill>
                <a:latin typeface="Segoe UI Black" panose="020B0A02040204020203" pitchFamily="34" charset="0"/>
                <a:ea typeface="Segoe UI Black" panose="020B0A02040204020203" pitchFamily="34" charset="0"/>
              </a:rPr>
              <a:t>Co nás nebaví na distančním vzdělávání:</a:t>
            </a:r>
          </a:p>
          <a:p>
            <a:pPr marL="0" indent="0" algn="ctr">
              <a:buNone/>
            </a:pPr>
            <a:r>
              <a:rPr lang="cs-CZ" sz="800" dirty="0">
                <a:latin typeface="Segoe UI Black" panose="020B0A02040204020203" pitchFamily="34" charset="0"/>
                <a:ea typeface="Segoe UI Black" panose="020B0A02040204020203" pitchFamily="34" charset="0"/>
              </a:rPr>
              <a:t>- Nevidíme se s kamarády</a:t>
            </a:r>
          </a:p>
          <a:p>
            <a:pPr marL="0" indent="0" algn="ctr">
              <a:buNone/>
            </a:pPr>
            <a:r>
              <a:rPr lang="cs-CZ" sz="800" dirty="0">
                <a:latin typeface="Segoe UI Black" panose="020B0A02040204020203" pitchFamily="34" charset="0"/>
                <a:ea typeface="Segoe UI Black" panose="020B0A02040204020203" pitchFamily="34" charset="0"/>
              </a:rPr>
              <a:t>- Přicházíme o kontakt s učiteli</a:t>
            </a:r>
          </a:p>
          <a:p>
            <a:pPr marL="0" indent="0" algn="ctr">
              <a:buNone/>
            </a:pPr>
            <a:r>
              <a:rPr lang="cs-CZ" sz="800" dirty="0">
                <a:latin typeface="Segoe UI Black" panose="020B0A02040204020203" pitchFamily="34" charset="0"/>
                <a:ea typeface="Segoe UI Black" panose="020B0A02040204020203" pitchFamily="34" charset="0"/>
              </a:rPr>
              <a:t>- Máme problémy s připojením</a:t>
            </a:r>
          </a:p>
          <a:p>
            <a:pPr marL="0" indent="0" algn="ctr">
              <a:buNone/>
            </a:pPr>
            <a:r>
              <a:rPr lang="cs-CZ" sz="800" dirty="0">
                <a:latin typeface="Segoe UI Black" panose="020B0A02040204020203" pitchFamily="34" charset="0"/>
                <a:ea typeface="Segoe UI Black" panose="020B0A02040204020203" pitchFamily="34" charset="0"/>
              </a:rPr>
              <a:t>- Některým nefunguje mikrofon (někdy)</a:t>
            </a:r>
          </a:p>
          <a:p>
            <a:pPr marL="0" indent="0" algn="ctr">
              <a:buNone/>
            </a:pPr>
            <a:r>
              <a:rPr lang="cs-CZ" sz="800" dirty="0">
                <a:latin typeface="Segoe UI Black" panose="020B0A02040204020203" pitchFamily="34" charset="0"/>
                <a:ea typeface="Segoe UI Black" panose="020B0A02040204020203" pitchFamily="34" charset="0"/>
              </a:rPr>
              <a:t>- Nemáme všechny předměty</a:t>
            </a:r>
          </a:p>
          <a:p>
            <a:pPr marL="0" indent="0" algn="ctr">
              <a:buNone/>
            </a:pPr>
            <a:r>
              <a:rPr lang="cs-CZ" sz="800" dirty="0">
                <a:latin typeface="Segoe UI Black" panose="020B0A02040204020203" pitchFamily="34" charset="0"/>
                <a:ea typeface="Segoe UI Black" panose="020B0A02040204020203" pitchFamily="34" charset="0"/>
              </a:rPr>
              <a:t>- Zlenivíme</a:t>
            </a:r>
          </a:p>
          <a:p>
            <a:pPr marL="0" indent="0" algn="ctr">
              <a:buNone/>
            </a:pPr>
            <a:r>
              <a:rPr lang="cs-CZ" sz="800" dirty="0">
                <a:latin typeface="Segoe UI Black" panose="020B0A02040204020203" pitchFamily="34" charset="0"/>
                <a:ea typeface="Segoe UI Black" panose="020B0A02040204020203" pitchFamily="34" charset="0"/>
              </a:rPr>
              <a:t>- Dlouho sedíme doma u počítače</a:t>
            </a:r>
          </a:p>
          <a:p>
            <a:pPr marL="0" indent="0" algn="ctr">
              <a:buNone/>
            </a:pPr>
            <a:r>
              <a:rPr lang="cs-CZ" sz="800" dirty="0">
                <a:latin typeface="Segoe UI Black" panose="020B0A02040204020203" pitchFamily="34" charset="0"/>
                <a:ea typeface="Segoe UI Black" panose="020B0A02040204020203" pitchFamily="34" charset="0"/>
              </a:rPr>
              <a:t>- Kazíme si oči</a:t>
            </a:r>
          </a:p>
          <a:p>
            <a:pPr marL="0" indent="0" algn="ctr">
              <a:buNone/>
            </a:pPr>
            <a:endParaRPr lang="cs-CZ" sz="1400" dirty="0">
              <a:solidFill>
                <a:srgbClr val="FF0000"/>
              </a:solidFill>
            </a:endParaRPr>
          </a:p>
        </p:txBody>
      </p:sp>
      <p:sp>
        <p:nvSpPr>
          <p:cNvPr id="7" name="Zástupný text 6">
            <a:extLst>
              <a:ext uri="{FF2B5EF4-FFF2-40B4-BE49-F238E27FC236}">
                <a16:creationId xmlns:a16="http://schemas.microsoft.com/office/drawing/2014/main" id="{CF032A77-6E63-4E3E-B7AF-FC86F4249C18}"/>
              </a:ext>
            </a:extLst>
          </p:cNvPr>
          <p:cNvSpPr>
            <a:spLocks noGrp="1"/>
          </p:cNvSpPr>
          <p:nvPr>
            <p:ph type="body" sz="quarter" idx="3"/>
          </p:nvPr>
        </p:nvSpPr>
        <p:spPr>
          <a:xfrm rot="21328985">
            <a:off x="1924225" y="165402"/>
            <a:ext cx="3066704" cy="2880534"/>
          </a:xfrm>
        </p:spPr>
        <p:txBody>
          <a:bodyPr>
            <a:normAutofit lnSpcReduction="10000"/>
          </a:bodyPr>
          <a:lstStyle/>
          <a:p>
            <a:pPr algn="ctr"/>
            <a:r>
              <a:rPr lang="cs-CZ" sz="1400" u="sng" dirty="0">
                <a:solidFill>
                  <a:srgbClr val="92D050"/>
                </a:solidFill>
                <a:latin typeface="Segoe UI Black" panose="020B0A02040204020203" pitchFamily="34" charset="0"/>
                <a:ea typeface="Segoe UI Black" panose="020B0A02040204020203" pitchFamily="34" charset="0"/>
              </a:rPr>
              <a:t>Co nás baví na školní výuce:</a:t>
            </a:r>
          </a:p>
          <a:p>
            <a:pPr algn="ctr"/>
            <a:r>
              <a:rPr lang="cs-CZ" sz="900" dirty="0">
                <a:latin typeface="Segoe UI Black" panose="020B0A02040204020203" pitchFamily="34" charset="0"/>
                <a:ea typeface="Segoe UI Black" panose="020B0A02040204020203" pitchFamily="34" charset="0"/>
              </a:rPr>
              <a:t>- Vidíme se se spolužáky</a:t>
            </a:r>
          </a:p>
          <a:p>
            <a:pPr algn="ctr"/>
            <a:r>
              <a:rPr lang="cs-CZ" sz="900" dirty="0">
                <a:latin typeface="Segoe UI Black" panose="020B0A02040204020203" pitchFamily="34" charset="0"/>
                <a:ea typeface="Segoe UI Black" panose="020B0A02040204020203" pitchFamily="34" charset="0"/>
              </a:rPr>
              <a:t>- Potkáváme se na chodbách s ostatními kamarády</a:t>
            </a:r>
          </a:p>
          <a:p>
            <a:pPr algn="ctr"/>
            <a:r>
              <a:rPr lang="cs-CZ" sz="900" dirty="0">
                <a:latin typeface="Segoe UI Black" panose="020B0A02040204020203" pitchFamily="34" charset="0"/>
                <a:ea typeface="Segoe UI Black" panose="020B0A02040204020203" pitchFamily="34" charset="0"/>
              </a:rPr>
              <a:t>- Můžeme si popovídat s učiteli</a:t>
            </a:r>
          </a:p>
          <a:p>
            <a:pPr algn="ctr"/>
            <a:r>
              <a:rPr lang="cs-CZ" sz="900" dirty="0">
                <a:latin typeface="Segoe UI Black" panose="020B0A02040204020203" pitchFamily="34" charset="0"/>
                <a:ea typeface="Segoe UI Black" panose="020B0A02040204020203" pitchFamily="34" charset="0"/>
              </a:rPr>
              <a:t>- Víc se toho naučíme</a:t>
            </a:r>
          </a:p>
          <a:p>
            <a:pPr algn="ctr"/>
            <a:r>
              <a:rPr lang="cs-CZ" sz="900" dirty="0">
                <a:latin typeface="Segoe UI Black" panose="020B0A02040204020203" pitchFamily="34" charset="0"/>
                <a:ea typeface="Segoe UI Black" panose="020B0A02040204020203" pitchFamily="34" charset="0"/>
              </a:rPr>
              <a:t>- Máme všechny předměty</a:t>
            </a:r>
          </a:p>
          <a:p>
            <a:pPr algn="ctr"/>
            <a:r>
              <a:rPr lang="cs-CZ" sz="900" dirty="0">
                <a:latin typeface="Segoe UI Black" panose="020B0A02040204020203" pitchFamily="34" charset="0"/>
                <a:ea typeface="Segoe UI Black" panose="020B0A02040204020203" pitchFamily="34" charset="0"/>
              </a:rPr>
              <a:t>- Školní akce – exkurze, výlety, adaptační kurz,…</a:t>
            </a:r>
          </a:p>
          <a:p>
            <a:pPr algn="ctr"/>
            <a:r>
              <a:rPr lang="cs-CZ" sz="900" dirty="0">
                <a:latin typeface="Segoe UI Black" panose="020B0A02040204020203" pitchFamily="34" charset="0"/>
                <a:ea typeface="Segoe UI Black" panose="020B0A02040204020203" pitchFamily="34" charset="0"/>
              </a:rPr>
              <a:t>- Cesta do školy a ze školy</a:t>
            </a:r>
          </a:p>
          <a:p>
            <a:pPr algn="ctr"/>
            <a:r>
              <a:rPr lang="cs-CZ" sz="900" dirty="0">
                <a:latin typeface="Segoe UI Black" panose="020B0A02040204020203" pitchFamily="34" charset="0"/>
                <a:ea typeface="Segoe UI Black" panose="020B0A02040204020203" pitchFamily="34" charset="0"/>
              </a:rPr>
              <a:t>- Dostáváme svačinky, nakupujeme v automatu</a:t>
            </a:r>
          </a:p>
          <a:p>
            <a:pPr algn="ctr"/>
            <a:r>
              <a:rPr lang="cs-CZ" sz="900" dirty="0">
                <a:latin typeface="Segoe UI Black" panose="020B0A02040204020203" pitchFamily="34" charset="0"/>
                <a:ea typeface="Segoe UI Black" panose="020B0A02040204020203" pitchFamily="34" charset="0"/>
              </a:rPr>
              <a:t>- Společné stolování ve školní jídelně</a:t>
            </a:r>
          </a:p>
          <a:p>
            <a:pPr algn="ctr"/>
            <a:r>
              <a:rPr lang="cs-CZ" sz="900" dirty="0">
                <a:latin typeface="Segoe UI Black" panose="020B0A02040204020203" pitchFamily="34" charset="0"/>
                <a:ea typeface="Segoe UI Black" panose="020B0A02040204020203" pitchFamily="34" charset="0"/>
              </a:rPr>
              <a:t>- Mazání tabule</a:t>
            </a:r>
          </a:p>
          <a:p>
            <a:pPr algn="ctr"/>
            <a:r>
              <a:rPr lang="cs-CZ" sz="900" dirty="0">
                <a:latin typeface="Segoe UI Black" panose="020B0A02040204020203" pitchFamily="34" charset="0"/>
                <a:ea typeface="Segoe UI Black" panose="020B0A02040204020203" pitchFamily="34" charset="0"/>
              </a:rPr>
              <a:t>- Tělesná výchova</a:t>
            </a:r>
          </a:p>
        </p:txBody>
      </p:sp>
      <p:sp>
        <p:nvSpPr>
          <p:cNvPr id="8" name="Zástupný obsah 7">
            <a:extLst>
              <a:ext uri="{FF2B5EF4-FFF2-40B4-BE49-F238E27FC236}">
                <a16:creationId xmlns:a16="http://schemas.microsoft.com/office/drawing/2014/main" id="{57843E15-F256-41F4-9F9B-012C857B81CD}"/>
              </a:ext>
            </a:extLst>
          </p:cNvPr>
          <p:cNvSpPr>
            <a:spLocks noGrp="1"/>
          </p:cNvSpPr>
          <p:nvPr>
            <p:ph sz="quarter" idx="4"/>
          </p:nvPr>
        </p:nvSpPr>
        <p:spPr>
          <a:xfrm rot="225528">
            <a:off x="5234948" y="3940618"/>
            <a:ext cx="2430479" cy="2792322"/>
          </a:xfrm>
        </p:spPr>
        <p:txBody>
          <a:bodyPr>
            <a:normAutofit/>
          </a:bodyPr>
          <a:lstStyle/>
          <a:p>
            <a:pPr marL="0" indent="0" algn="ctr">
              <a:buNone/>
            </a:pPr>
            <a:r>
              <a:rPr lang="cs-CZ" sz="1200" u="sng" dirty="0">
                <a:solidFill>
                  <a:srgbClr val="92D050"/>
                </a:solidFill>
                <a:latin typeface="Segoe UI Black" panose="020B0A02040204020203" pitchFamily="34" charset="0"/>
                <a:ea typeface="Segoe UI Black" panose="020B0A02040204020203" pitchFamily="34" charset="0"/>
              </a:rPr>
              <a:t>Co nás baví na distančním vzdělávání:</a:t>
            </a:r>
          </a:p>
          <a:p>
            <a:pPr marL="0" indent="0" algn="ctr">
              <a:buNone/>
            </a:pPr>
            <a:r>
              <a:rPr lang="cs-CZ" sz="800" dirty="0">
                <a:latin typeface="Segoe UI Black" panose="020B0A02040204020203" pitchFamily="34" charset="0"/>
                <a:ea typeface="Segoe UI Black" panose="020B0A02040204020203" pitchFamily="34" charset="0"/>
              </a:rPr>
              <a:t>- Máme hodinové přestávky</a:t>
            </a:r>
          </a:p>
          <a:p>
            <a:pPr marL="0" indent="0" algn="ctr">
              <a:buNone/>
            </a:pPr>
            <a:r>
              <a:rPr lang="cs-CZ" sz="800" dirty="0">
                <a:latin typeface="Segoe UI Black" panose="020B0A02040204020203" pitchFamily="34" charset="0"/>
                <a:ea typeface="Segoe UI Black" panose="020B0A02040204020203" pitchFamily="34" charset="0"/>
              </a:rPr>
              <a:t>- Někteří se učíme v pyžamech</a:t>
            </a:r>
          </a:p>
          <a:p>
            <a:pPr marL="0" indent="0" algn="ctr">
              <a:buNone/>
            </a:pPr>
            <a:r>
              <a:rPr lang="cs-CZ" sz="800" dirty="0">
                <a:latin typeface="Segoe UI Black" panose="020B0A02040204020203" pitchFamily="34" charset="0"/>
                <a:ea typeface="Segoe UI Black" panose="020B0A02040204020203" pitchFamily="34" charset="0"/>
              </a:rPr>
              <a:t>- Nemusíme brzy vstávat</a:t>
            </a:r>
          </a:p>
          <a:p>
            <a:pPr marL="0" indent="0" algn="ctr">
              <a:buNone/>
            </a:pPr>
            <a:r>
              <a:rPr lang="cs-CZ" sz="800" dirty="0">
                <a:latin typeface="Segoe UI Black" panose="020B0A02040204020203" pitchFamily="34" charset="0"/>
                <a:ea typeface="Segoe UI Black" panose="020B0A02040204020203" pitchFamily="34" charset="0"/>
              </a:rPr>
              <a:t>- Jíme a pijeme při vyučování</a:t>
            </a:r>
          </a:p>
          <a:p>
            <a:pPr marL="0" indent="0" algn="ctr">
              <a:buNone/>
            </a:pPr>
            <a:r>
              <a:rPr lang="cs-CZ" sz="800" dirty="0">
                <a:latin typeface="Segoe UI Black" panose="020B0A02040204020203" pitchFamily="34" charset="0"/>
                <a:ea typeface="Segoe UI Black" panose="020B0A02040204020203" pitchFamily="34" charset="0"/>
              </a:rPr>
              <a:t>- Zvládáme více věcí najednou (hrajeme hry)</a:t>
            </a:r>
          </a:p>
          <a:p>
            <a:pPr marL="0" indent="0" algn="ctr">
              <a:buNone/>
            </a:pPr>
            <a:r>
              <a:rPr lang="cs-CZ" sz="800" dirty="0">
                <a:latin typeface="Segoe UI Black" panose="020B0A02040204020203" pitchFamily="34" charset="0"/>
                <a:ea typeface="Segoe UI Black" panose="020B0A02040204020203" pitchFamily="34" charset="0"/>
              </a:rPr>
              <a:t>- Máme kratší výuku</a:t>
            </a:r>
          </a:p>
          <a:p>
            <a:pPr marL="0" indent="0" algn="ctr">
              <a:buNone/>
            </a:pPr>
            <a:r>
              <a:rPr lang="cs-CZ" sz="800" dirty="0">
                <a:latin typeface="Segoe UI Black" panose="020B0A02040204020203" pitchFamily="34" charset="0"/>
                <a:ea typeface="Segoe UI Black" panose="020B0A02040204020203" pitchFamily="34" charset="0"/>
              </a:rPr>
              <a:t>- Občas se můžeme odpojit dřív</a:t>
            </a:r>
          </a:p>
          <a:p>
            <a:pPr marL="0" indent="0" algn="ctr">
              <a:buNone/>
            </a:pPr>
            <a:r>
              <a:rPr lang="cs-CZ" sz="800" dirty="0">
                <a:latin typeface="Segoe UI Black" panose="020B0A02040204020203" pitchFamily="34" charset="0"/>
                <a:ea typeface="Segoe UI Black" panose="020B0A02040204020203" pitchFamily="34" charset="0"/>
              </a:rPr>
              <a:t>- Nemusíme nosit roušky</a:t>
            </a:r>
          </a:p>
          <a:p>
            <a:pPr marL="0" indent="0" algn="ctr">
              <a:buNone/>
            </a:pPr>
            <a:r>
              <a:rPr lang="cs-CZ" sz="800" dirty="0">
                <a:latin typeface="Segoe UI Black" panose="020B0A02040204020203" pitchFamily="34" charset="0"/>
                <a:ea typeface="Segoe UI Black" panose="020B0A02040204020203" pitchFamily="34" charset="0"/>
              </a:rPr>
              <a:t>- Při testech můžeme vyhledávat informace</a:t>
            </a:r>
          </a:p>
          <a:p>
            <a:pPr marL="0" indent="0" algn="ctr">
              <a:buNone/>
            </a:pPr>
            <a:r>
              <a:rPr lang="cs-CZ" sz="800" dirty="0">
                <a:latin typeface="Segoe UI Black" panose="020B0A02040204020203" pitchFamily="34" charset="0"/>
                <a:ea typeface="Segoe UI Black" panose="020B0A02040204020203" pitchFamily="34" charset="0"/>
              </a:rPr>
              <a:t>- Máme volné odpoledne</a:t>
            </a:r>
          </a:p>
          <a:p>
            <a:pPr marL="0" indent="0" algn="ctr">
              <a:buNone/>
            </a:pPr>
            <a:endParaRPr lang="cs-CZ" sz="1400" dirty="0"/>
          </a:p>
        </p:txBody>
      </p:sp>
      <p:sp>
        <p:nvSpPr>
          <p:cNvPr id="16" name="TextovéPole 15">
            <a:extLst>
              <a:ext uri="{FF2B5EF4-FFF2-40B4-BE49-F238E27FC236}">
                <a16:creationId xmlns:a16="http://schemas.microsoft.com/office/drawing/2014/main" id="{EA285938-9572-4E62-B584-7FFC27B2CBD9}"/>
              </a:ext>
            </a:extLst>
          </p:cNvPr>
          <p:cNvSpPr txBox="1"/>
          <p:nvPr/>
        </p:nvSpPr>
        <p:spPr>
          <a:xfrm>
            <a:off x="7620856" y="4666503"/>
            <a:ext cx="4580008" cy="2385268"/>
          </a:xfrm>
          <a:prstGeom prst="rect">
            <a:avLst/>
          </a:prstGeom>
          <a:noFill/>
        </p:spPr>
        <p:txBody>
          <a:bodyPr wrap="square" rtlCol="0">
            <a:spAutoFit/>
          </a:bodyPr>
          <a:lstStyle/>
          <a:p>
            <a:pPr algn="ctr"/>
            <a:r>
              <a:rPr lang="cs-CZ" sz="1400" u="sng" dirty="0">
                <a:solidFill>
                  <a:srgbClr val="FFC000"/>
                </a:solidFill>
                <a:effectLst/>
                <a:latin typeface="Segoe UI Black" panose="020B0A02040204020203" pitchFamily="34" charset="0"/>
                <a:ea typeface="Segoe UI Black" panose="020B0A02040204020203" pitchFamily="34" charset="0"/>
                <a:cs typeface="Segoe UI" panose="020B0502040204020203" pitchFamily="34" charset="0"/>
              </a:rPr>
              <a:t>Adaptační kurz </a:t>
            </a:r>
            <a:br>
              <a:rPr lang="cs-CZ" sz="3200" u="sng" dirty="0">
                <a:effectLst/>
                <a:latin typeface="Segoe UI Black" panose="020B0A02040204020203" pitchFamily="34" charset="0"/>
                <a:ea typeface="Segoe UI Black" panose="020B0A02040204020203" pitchFamily="34" charset="0"/>
              </a:rPr>
            </a:br>
            <a:r>
              <a:rPr lang="cs-CZ" sz="1800" dirty="0">
                <a:effectLst/>
                <a:latin typeface="Segoe UI Black" panose="020B0A02040204020203" pitchFamily="34" charset="0"/>
                <a:ea typeface="Segoe UI Black" panose="020B0A02040204020203" pitchFamily="34" charset="0"/>
              </a:rPr>
              <a:t> </a:t>
            </a:r>
            <a:br>
              <a:rPr lang="cs-CZ" sz="1800" u="sng" dirty="0">
                <a:effectLst/>
                <a:latin typeface="Segoe UI Black" panose="020B0A02040204020203" pitchFamily="34" charset="0"/>
                <a:ea typeface="Segoe UI Black" panose="020B0A02040204020203" pitchFamily="34" charset="0"/>
              </a:rPr>
            </a:br>
            <a:r>
              <a:rPr lang="cs-CZ" sz="900" dirty="0">
                <a:effectLst/>
                <a:latin typeface="Segoe UI Black" panose="020B0A02040204020203" pitchFamily="34" charset="0"/>
                <a:ea typeface="Segoe UI Black" panose="020B0A02040204020203" pitchFamily="34" charset="0"/>
              </a:rPr>
              <a:t>Školní rok jsme zahájili úspěšně a s dobrou náladou.</a:t>
            </a:r>
            <a:br>
              <a:rPr lang="cs-CZ" sz="900" dirty="0">
                <a:effectLst/>
                <a:latin typeface="Segoe UI Black" panose="020B0A02040204020203" pitchFamily="34" charset="0"/>
                <a:ea typeface="Segoe UI Black" panose="020B0A02040204020203" pitchFamily="34" charset="0"/>
              </a:rPr>
            </a:br>
            <a:r>
              <a:rPr lang="cs-CZ" sz="900" dirty="0">
                <a:effectLst/>
                <a:latin typeface="Segoe UI Black" panose="020B0A02040204020203" pitchFamily="34" charset="0"/>
                <a:ea typeface="Segoe UI Black" panose="020B0A02040204020203" pitchFamily="34" charset="0"/>
              </a:rPr>
              <a:t>Do naší třídy přišli noví žáci. Abychom se více poznali, jeli jsme na adaptační kurz do Pasek nad Jizerou.  </a:t>
            </a:r>
            <a:br>
              <a:rPr lang="cs-CZ" sz="900" dirty="0">
                <a:effectLst/>
                <a:latin typeface="Segoe UI Black" panose="020B0A02040204020203" pitchFamily="34" charset="0"/>
                <a:ea typeface="Segoe UI Black" panose="020B0A02040204020203" pitchFamily="34" charset="0"/>
              </a:rPr>
            </a:br>
            <a:r>
              <a:rPr lang="cs-CZ" sz="900" dirty="0">
                <a:effectLst/>
                <a:latin typeface="Segoe UI Black" panose="020B0A02040204020203" pitchFamily="34" charset="0"/>
                <a:ea typeface="Segoe UI Black" panose="020B0A02040204020203" pitchFamily="34" charset="0"/>
              </a:rPr>
              <a:t>Během pobytu na adaptačním kurzu jsme hráli spoustu her např. </a:t>
            </a:r>
            <a:r>
              <a:rPr lang="cs-CZ" sz="900" dirty="0" err="1">
                <a:effectLst/>
                <a:latin typeface="Segoe UI Black" panose="020B0A02040204020203" pitchFamily="34" charset="0"/>
                <a:ea typeface="Segoe UI Black" panose="020B0A02040204020203" pitchFamily="34" charset="0"/>
              </a:rPr>
              <a:t>důvěrové</a:t>
            </a:r>
            <a:r>
              <a:rPr lang="cs-CZ" sz="900" dirty="0">
                <a:effectLst/>
                <a:latin typeface="Segoe UI Black" panose="020B0A02040204020203" pitchFamily="34" charset="0"/>
                <a:ea typeface="Segoe UI Black" panose="020B0A02040204020203" pitchFamily="34" charset="0"/>
              </a:rPr>
              <a:t>, poznávací, společenské a týmové. Druhý den jsme se společně vydali na rozhlednu Štěpánka, pro někoho to byla cesta zábavná, a pro někoho únavná. Večer nás čekala odměna v podobě táboráku a pozorování hvězd, někdo si opékal buřty. V noci nás čekal poslední úkol - získat si vzájemnou důvěru mezi námi a naší třídní.</a:t>
            </a:r>
            <a:br>
              <a:rPr lang="cs-CZ" sz="900" dirty="0">
                <a:effectLst/>
                <a:latin typeface="Segoe UI Black" panose="020B0A02040204020203" pitchFamily="34" charset="0"/>
                <a:ea typeface="Segoe UI Black" panose="020B0A02040204020203" pitchFamily="34" charset="0"/>
              </a:rPr>
            </a:br>
            <a:r>
              <a:rPr lang="cs-CZ" sz="900" dirty="0">
                <a:effectLst/>
                <a:latin typeface="Segoe UI Black" panose="020B0A02040204020203" pitchFamily="34" charset="0"/>
                <a:ea typeface="Segoe UI Black" panose="020B0A02040204020203" pitchFamily="34" charset="0"/>
              </a:rPr>
              <a:t> Na adaptačním kurzu se nám všem moc líbilo a cesta zpět byla zábavná. Byla velká škoda, že se nemohli zúčastnit všichni. </a:t>
            </a:r>
            <a:br>
              <a:rPr lang="cs-CZ" sz="900" dirty="0">
                <a:effectLst/>
                <a:latin typeface="Segoe UI Black" panose="020B0A02040204020203" pitchFamily="34" charset="0"/>
                <a:ea typeface="Segoe UI Black" panose="020B0A02040204020203" pitchFamily="34" charset="0"/>
              </a:rPr>
            </a:br>
            <a:r>
              <a:rPr lang="cs-CZ" sz="900" dirty="0">
                <a:effectLst/>
                <a:latin typeface="Segoe UI Black" panose="020B0A02040204020203" pitchFamily="34" charset="0"/>
                <a:ea typeface="Segoe UI Black" panose="020B0A02040204020203" pitchFamily="34" charset="0"/>
              </a:rPr>
              <a:t> </a:t>
            </a:r>
            <a:br>
              <a:rPr lang="cs-CZ" sz="900" dirty="0">
                <a:effectLst/>
                <a:latin typeface="Segoe UI Black" panose="020B0A02040204020203" pitchFamily="34" charset="0"/>
                <a:ea typeface="Segoe UI Black" panose="020B0A02040204020203" pitchFamily="34" charset="0"/>
              </a:rPr>
            </a:br>
            <a:endParaRPr lang="cs-CZ" sz="900" dirty="0"/>
          </a:p>
        </p:txBody>
      </p:sp>
    </p:spTree>
    <p:extLst>
      <p:ext uri="{BB962C8B-B14F-4D97-AF65-F5344CB8AC3E}">
        <p14:creationId xmlns:p14="http://schemas.microsoft.com/office/powerpoint/2010/main" val="2293507532"/>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1586653F32A442A74B7D5EDCC86B87" ma:contentTypeVersion="7" ma:contentTypeDescription="Vytvoří nový dokument" ma:contentTypeScope="" ma:versionID="b24ee332dd19e29519c46233fd1245f6">
  <xsd:schema xmlns:xsd="http://www.w3.org/2001/XMLSchema" xmlns:xs="http://www.w3.org/2001/XMLSchema" xmlns:p="http://schemas.microsoft.com/office/2006/metadata/properties" xmlns:ns2="18ddef36-f61d-4a84-9f2f-95e5f1e171e4" targetNamespace="http://schemas.microsoft.com/office/2006/metadata/properties" ma:root="true" ma:fieldsID="c703ab2d11ba1e6e595c77054600a431" ns2:_="">
    <xsd:import namespace="18ddef36-f61d-4a84-9f2f-95e5f1e171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def36-f61d-4a84-9f2f-95e5f1e17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D94411-CC89-44E9-A587-597D1CB79A8A}"/>
</file>

<file path=customXml/itemProps2.xml><?xml version="1.0" encoding="utf-8"?>
<ds:datastoreItem xmlns:ds="http://schemas.openxmlformats.org/officeDocument/2006/customXml" ds:itemID="{A51ADDCB-2120-4038-ABE7-1310856B73CA}"/>
</file>

<file path=customXml/itemProps3.xml><?xml version="1.0" encoding="utf-8"?>
<ds:datastoreItem xmlns:ds="http://schemas.openxmlformats.org/officeDocument/2006/customXml" ds:itemID="{E7217D45-9C74-4B55-9CF6-CF2364DD5983}"/>
</file>

<file path=docProps/app.xml><?xml version="1.0" encoding="utf-8"?>
<Properties xmlns="http://schemas.openxmlformats.org/officeDocument/2006/extended-properties" xmlns:vt="http://schemas.openxmlformats.org/officeDocument/2006/docPropsVTypes">
  <Template>Office Theme</Template>
  <TotalTime>613</TotalTime>
  <Words>469</Words>
  <Application>Microsoft Office PowerPoint</Application>
  <PresentationFormat>Širokoúhlá obrazovka</PresentationFormat>
  <Paragraphs>49</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Calibri Light</vt:lpstr>
      <vt:lpstr>Segoe UI Black</vt:lpstr>
      <vt:lpstr>Office Theme</vt:lpstr>
      <vt:lpstr>Co nás nebaví na školní výuce:  - Máme více vyučovacích hodin  - Nosíme roušky  - Brzy vstáváme   -Musíme chodit do školy pěšky nebo autobusem  - Jíme jenom o přestávkách  - Stěhujeme se do jiných tříd  Nemůžeme být online  - Máme přísnější hodnocení  - Dezinfikování rukou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Adaptační kurz    Školní rok jsme zahájili úspěšně a s dobrou náladou. Do naší třídy přišli noví žáci. Abychom se více poznali, jeli jsme na adaptační kurz do Pasek nad Jizerou.   Během pobytu na adaptačním kurzu jsme hráli spoustu her např. důvěrové, poznávací, společenské a týmové. Druhý den jsme se společně vydali na rozhlednu Štěpánka, pro někoho to byla cesta zábavná, a pro někoho únavná. Večer nás čekala odměna v podobě táboráku a pozorování hvězd, někdo si opékal buřty. V noci nás čekal poslední úkol - získat si vzájemnou důvěru mezi námi a naší třídní.  Na adaptačním kurzu se nám všem moc líbilo a cesta zpět byla zábavná. Byla velká škoda, že se nemohli zúčastnit všichni.</dc:title>
  <dc:creator>Jakub Prouza</dc:creator>
  <cp:lastModifiedBy>Jakub Prouza</cp:lastModifiedBy>
  <cp:revision>14</cp:revision>
  <dcterms:created xsi:type="dcterms:W3CDTF">2021-02-02T07:12:37Z</dcterms:created>
  <dcterms:modified xsi:type="dcterms:W3CDTF">2021-02-02T17:25:47Z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0x010100661586653F32A442A74B7D5EDCC86B87</vt:lpwstr>
  </property>
</Properties>
</file>